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69"/>
  </p:notesMasterIdLst>
  <p:handoutMasterIdLst>
    <p:handoutMasterId r:id="rId70"/>
  </p:handoutMasterIdLst>
  <p:sldIdLst>
    <p:sldId id="605" r:id="rId2"/>
    <p:sldId id="606" r:id="rId3"/>
    <p:sldId id="607" r:id="rId4"/>
    <p:sldId id="713" r:id="rId5"/>
    <p:sldId id="609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23" r:id="rId20"/>
    <p:sldId id="624" r:id="rId21"/>
    <p:sldId id="625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8" r:id="rId32"/>
    <p:sldId id="639" r:id="rId33"/>
    <p:sldId id="640" r:id="rId34"/>
    <p:sldId id="641" r:id="rId35"/>
    <p:sldId id="642" r:id="rId36"/>
    <p:sldId id="643" r:id="rId37"/>
    <p:sldId id="644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53" r:id="rId47"/>
    <p:sldId id="654" r:id="rId48"/>
    <p:sldId id="655" r:id="rId49"/>
    <p:sldId id="656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  <p:sldId id="667" r:id="rId61"/>
    <p:sldId id="668" r:id="rId62"/>
    <p:sldId id="669" r:id="rId63"/>
    <p:sldId id="670" r:id="rId64"/>
    <p:sldId id="671" r:id="rId65"/>
    <p:sldId id="710" r:id="rId66"/>
    <p:sldId id="711" r:id="rId67"/>
    <p:sldId id="712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FF99"/>
    <a:srgbClr val="FF7C80"/>
    <a:srgbClr val="FFCC99"/>
    <a:srgbClr val="CCCC00"/>
    <a:srgbClr val="0000FF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8" autoAdjust="0"/>
    <p:restoredTop sz="78119" autoAdjust="0"/>
  </p:normalViewPr>
  <p:slideViewPr>
    <p:cSldViewPr>
      <p:cViewPr varScale="1">
        <p:scale>
          <a:sx n="99" d="100"/>
          <a:sy n="99" d="100"/>
        </p:scale>
        <p:origin x="2059" y="77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0"/>
    </p:cViewPr>
  </p:sorterViewPr>
  <p:notesViewPr>
    <p:cSldViewPr>
      <p:cViewPr varScale="1">
        <p:scale>
          <a:sx n="52" d="100"/>
          <a:sy n="52" d="100"/>
        </p:scale>
        <p:origin x="-1866" y="-90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EE77C-D943-E840-A10B-EE6C096F9A4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F0C55-7588-C64D-9608-E1AEC257E818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EBB34544-FBC6-1D4A-8CEF-6FD9C317B3F1}" type="par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58523B29-C0EC-3945-A6A8-18573D20F969}" type="sib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BD97B014-8DEF-5C46-A24B-7F45AD32E997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DF0C868B-A5C7-6E42-B3CE-1DB46DF198E3}" type="par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8024BE4-FC25-514E-A0A5-0D690212FF54}" type="sib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DCBB28E6-3D9F-1442-8B2A-7F62A209C5EB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6C5D8B4B-3FD8-F34C-9CB1-CBD96C1ABE47}" type="par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067DC9E-1DBB-5A43-8AF8-FBE3B8A2346E}" type="sib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4AD02AA-DA16-F14A-B706-0A3C2DB3F411}">
      <dgm:prSet phldrT="[文本]"/>
      <dgm:spPr/>
      <dgm:t>
        <a:bodyPr/>
        <a:lstStyle/>
        <a:p>
          <a:r>
            <a:rPr lang="zh-CN" altLang="en-US" b="1" smtClean="0">
              <a:latin typeface="黑体"/>
              <a:ea typeface="黑体"/>
              <a:cs typeface="黑体"/>
            </a:rPr>
            <a:t>嵌入式应用领域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08E9AAF9-B375-A74E-A0E6-62FBB5E3176C}" type="par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77C69BD-A39F-4741-82CA-922340A862AE}" type="sib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C01B460-98B0-CA41-BCB9-D4DE8D37F27A}" type="pres">
      <dgm:prSet presAssocID="{CD4EE77C-D943-E840-A10B-EE6C096F9A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DEB7C67-E599-3E45-93E4-75227E0B642A}" type="pres">
      <dgm:prSet presAssocID="{CD4EE77C-D943-E840-A10B-EE6C096F9A42}" presName="Name1" presStyleCnt="0"/>
      <dgm:spPr/>
    </dgm:pt>
    <dgm:pt modelId="{891F6650-ED0F-BD44-9B5D-24E06C815A5A}" type="pres">
      <dgm:prSet presAssocID="{CD4EE77C-D943-E840-A10B-EE6C096F9A42}" presName="cycle" presStyleCnt="0"/>
      <dgm:spPr/>
    </dgm:pt>
    <dgm:pt modelId="{1585E173-2F18-B542-B698-88ED2D3CFAA3}" type="pres">
      <dgm:prSet presAssocID="{CD4EE77C-D943-E840-A10B-EE6C096F9A42}" presName="srcNode" presStyleLbl="node1" presStyleIdx="0" presStyleCnt="4"/>
      <dgm:spPr/>
    </dgm:pt>
    <dgm:pt modelId="{CD43F58E-116C-6546-A130-329B8B7805D6}" type="pres">
      <dgm:prSet presAssocID="{CD4EE77C-D943-E840-A10B-EE6C096F9A4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3F8BE66-759A-6F43-910C-D6B6FA1B2CDF}" type="pres">
      <dgm:prSet presAssocID="{CD4EE77C-D943-E840-A10B-EE6C096F9A42}" presName="extraNode" presStyleLbl="node1" presStyleIdx="0" presStyleCnt="4"/>
      <dgm:spPr/>
    </dgm:pt>
    <dgm:pt modelId="{73BC450D-4928-CF4A-AAC0-42C449ECB922}" type="pres">
      <dgm:prSet presAssocID="{CD4EE77C-D943-E840-A10B-EE6C096F9A42}" presName="dstNode" presStyleLbl="node1" presStyleIdx="0" presStyleCnt="4"/>
      <dgm:spPr/>
    </dgm:pt>
    <dgm:pt modelId="{D036B776-425C-FC47-AF8E-1AA1ED28D7D6}" type="pres">
      <dgm:prSet presAssocID="{554F0C55-7588-C64D-9608-E1AEC257E8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3D85-9ABE-574F-A701-5EA0DFE60769}" type="pres">
      <dgm:prSet presAssocID="{554F0C55-7588-C64D-9608-E1AEC257E818}" presName="accent_1" presStyleCnt="0"/>
      <dgm:spPr/>
    </dgm:pt>
    <dgm:pt modelId="{3A0C2AE7-28E2-8444-B4C7-010B8BAFE7A3}" type="pres">
      <dgm:prSet presAssocID="{554F0C55-7588-C64D-9608-E1AEC257E818}" presName="accentRepeatNode" presStyleLbl="solidFgAcc1" presStyleIdx="0" presStyleCnt="4"/>
      <dgm:spPr/>
    </dgm:pt>
    <dgm:pt modelId="{0B7F9860-2D3E-674E-AC7F-0AB2006B2052}" type="pres">
      <dgm:prSet presAssocID="{BD97B014-8DEF-5C46-A24B-7F45AD32E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40856-DC2A-DE41-9051-84719C57D423}" type="pres">
      <dgm:prSet presAssocID="{BD97B014-8DEF-5C46-A24B-7F45AD32E997}" presName="accent_2" presStyleCnt="0"/>
      <dgm:spPr/>
    </dgm:pt>
    <dgm:pt modelId="{D44557F5-294C-2C4A-AE37-3DBB1CB868EC}" type="pres">
      <dgm:prSet presAssocID="{BD97B014-8DEF-5C46-A24B-7F45AD32E997}" presName="accentRepeatNode" presStyleLbl="solidFgAcc1" presStyleIdx="1" presStyleCnt="4"/>
      <dgm:spPr/>
    </dgm:pt>
    <dgm:pt modelId="{0857132D-675C-864C-9C63-AAF53A8ADCDC}" type="pres">
      <dgm:prSet presAssocID="{DCBB28E6-3D9F-1442-8B2A-7F62A209C5E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F03E6-9C6D-F643-BC9B-E30E40CB2F1C}" type="pres">
      <dgm:prSet presAssocID="{DCBB28E6-3D9F-1442-8B2A-7F62A209C5EB}" presName="accent_3" presStyleCnt="0"/>
      <dgm:spPr/>
    </dgm:pt>
    <dgm:pt modelId="{5ADAE9EF-DD27-3E44-AAAF-7304D37D61BB}" type="pres">
      <dgm:prSet presAssocID="{DCBB28E6-3D9F-1442-8B2A-7F62A209C5EB}" presName="accentRepeatNode" presStyleLbl="solidFgAcc1" presStyleIdx="2" presStyleCnt="4"/>
      <dgm:spPr/>
    </dgm:pt>
    <dgm:pt modelId="{F76E4F0D-6B79-E84C-A307-1EFE66D2F945}" type="pres">
      <dgm:prSet presAssocID="{F4AD02AA-DA16-F14A-B706-0A3C2DB3F41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F04C5-ED05-D24D-AA90-D6121BD58B3B}" type="pres">
      <dgm:prSet presAssocID="{F4AD02AA-DA16-F14A-B706-0A3C2DB3F411}" presName="accent_4" presStyleCnt="0"/>
      <dgm:spPr/>
    </dgm:pt>
    <dgm:pt modelId="{1E7E87E7-AB1F-4C4C-A649-246B4A6E798A}" type="pres">
      <dgm:prSet presAssocID="{F4AD02AA-DA16-F14A-B706-0A3C2DB3F411}" presName="accentRepeatNode" presStyleLbl="solidFgAcc1" presStyleIdx="3" presStyleCnt="4"/>
      <dgm:spPr/>
    </dgm:pt>
  </dgm:ptLst>
  <dgm:cxnLst>
    <dgm:cxn modelId="{EE831961-8891-BC40-BA2D-0B190354DDA0}" srcId="{CD4EE77C-D943-E840-A10B-EE6C096F9A42}" destId="{DCBB28E6-3D9F-1442-8B2A-7F62A209C5EB}" srcOrd="2" destOrd="0" parTransId="{6C5D8B4B-3FD8-F34C-9CB1-CBD96C1ABE47}" sibTransId="{7067DC9E-1DBB-5A43-8AF8-FBE3B8A2346E}"/>
    <dgm:cxn modelId="{F9EEB4EF-4465-9B4D-9E15-81B28C87EF08}" srcId="{CD4EE77C-D943-E840-A10B-EE6C096F9A42}" destId="{554F0C55-7588-C64D-9608-E1AEC257E818}" srcOrd="0" destOrd="0" parTransId="{EBB34544-FBC6-1D4A-8CEF-6FD9C317B3F1}" sibTransId="{58523B29-C0EC-3945-A6A8-18573D20F969}"/>
    <dgm:cxn modelId="{60A607D7-7033-4EAE-917A-9D71B6AF75F1}" type="presOf" srcId="{58523B29-C0EC-3945-A6A8-18573D20F969}" destId="{CD43F58E-116C-6546-A130-329B8B7805D6}" srcOrd="0" destOrd="0" presId="urn:microsoft.com/office/officeart/2008/layout/VerticalCurvedList"/>
    <dgm:cxn modelId="{63AEF4A8-D17C-A347-9E25-50A525D2F765}" srcId="{CD4EE77C-D943-E840-A10B-EE6C096F9A42}" destId="{BD97B014-8DEF-5C46-A24B-7F45AD32E997}" srcOrd="1" destOrd="0" parTransId="{DF0C868B-A5C7-6E42-B3CE-1DB46DF198E3}" sibTransId="{78024BE4-FC25-514E-A0A5-0D690212FF54}"/>
    <dgm:cxn modelId="{FC094D09-2E22-9746-A35C-1E7CCF08E5D3}" srcId="{CD4EE77C-D943-E840-A10B-EE6C096F9A42}" destId="{F4AD02AA-DA16-F14A-B706-0A3C2DB3F411}" srcOrd="3" destOrd="0" parTransId="{08E9AAF9-B375-A74E-A0E6-62FBB5E3176C}" sibTransId="{777C69BD-A39F-4741-82CA-922340A862AE}"/>
    <dgm:cxn modelId="{9B0C7C5A-847D-42C7-9DB8-AAE7C678A63C}" type="presOf" srcId="{554F0C55-7588-C64D-9608-E1AEC257E818}" destId="{D036B776-425C-FC47-AF8E-1AA1ED28D7D6}" srcOrd="0" destOrd="0" presId="urn:microsoft.com/office/officeart/2008/layout/VerticalCurvedList"/>
    <dgm:cxn modelId="{011CAD3A-5958-4A38-B5E4-D122E0F04569}" type="presOf" srcId="{CD4EE77C-D943-E840-A10B-EE6C096F9A42}" destId="{FC01B460-98B0-CA41-BCB9-D4DE8D37F27A}" srcOrd="0" destOrd="0" presId="urn:microsoft.com/office/officeart/2008/layout/VerticalCurvedList"/>
    <dgm:cxn modelId="{DC9EFA1C-5FF4-43C8-9C72-74856DA4BCF2}" type="presOf" srcId="{DCBB28E6-3D9F-1442-8B2A-7F62A209C5EB}" destId="{0857132D-675C-864C-9C63-AAF53A8ADCDC}" srcOrd="0" destOrd="0" presId="urn:microsoft.com/office/officeart/2008/layout/VerticalCurvedList"/>
    <dgm:cxn modelId="{6E2AF2F4-7864-4027-91E3-DFCE4A87FFD8}" type="presOf" srcId="{F4AD02AA-DA16-F14A-B706-0A3C2DB3F411}" destId="{F76E4F0D-6B79-E84C-A307-1EFE66D2F945}" srcOrd="0" destOrd="0" presId="urn:microsoft.com/office/officeart/2008/layout/VerticalCurvedList"/>
    <dgm:cxn modelId="{71FFFB7B-FC7E-4FD3-B527-EF1F021D9669}" type="presOf" srcId="{BD97B014-8DEF-5C46-A24B-7F45AD32E997}" destId="{0B7F9860-2D3E-674E-AC7F-0AB2006B2052}" srcOrd="0" destOrd="0" presId="urn:microsoft.com/office/officeart/2008/layout/VerticalCurvedList"/>
    <dgm:cxn modelId="{6DEF3B8A-8766-4141-8F48-E53B3464D9BD}" type="presParOf" srcId="{FC01B460-98B0-CA41-BCB9-D4DE8D37F27A}" destId="{6DEB7C67-E599-3E45-93E4-75227E0B642A}" srcOrd="0" destOrd="0" presId="urn:microsoft.com/office/officeart/2008/layout/VerticalCurvedList"/>
    <dgm:cxn modelId="{36D5A413-CD9B-4A3F-AA6E-4834F3CB4C7F}" type="presParOf" srcId="{6DEB7C67-E599-3E45-93E4-75227E0B642A}" destId="{891F6650-ED0F-BD44-9B5D-24E06C815A5A}" srcOrd="0" destOrd="0" presId="urn:microsoft.com/office/officeart/2008/layout/VerticalCurvedList"/>
    <dgm:cxn modelId="{8E044D24-85B9-40C4-BFAB-2ABFD48CC598}" type="presParOf" srcId="{891F6650-ED0F-BD44-9B5D-24E06C815A5A}" destId="{1585E173-2F18-B542-B698-88ED2D3CFAA3}" srcOrd="0" destOrd="0" presId="urn:microsoft.com/office/officeart/2008/layout/VerticalCurvedList"/>
    <dgm:cxn modelId="{8B12CE27-6F77-4FF0-BB2C-8E7A0999FC00}" type="presParOf" srcId="{891F6650-ED0F-BD44-9B5D-24E06C815A5A}" destId="{CD43F58E-116C-6546-A130-329B8B7805D6}" srcOrd="1" destOrd="0" presId="urn:microsoft.com/office/officeart/2008/layout/VerticalCurvedList"/>
    <dgm:cxn modelId="{46C9C70F-32A4-4FD5-BCF2-08D9281DAEA3}" type="presParOf" srcId="{891F6650-ED0F-BD44-9B5D-24E06C815A5A}" destId="{E3F8BE66-759A-6F43-910C-D6B6FA1B2CDF}" srcOrd="2" destOrd="0" presId="urn:microsoft.com/office/officeart/2008/layout/VerticalCurvedList"/>
    <dgm:cxn modelId="{4759DA14-4372-465D-91BB-03AD3502EB98}" type="presParOf" srcId="{891F6650-ED0F-BD44-9B5D-24E06C815A5A}" destId="{73BC450D-4928-CF4A-AAC0-42C449ECB922}" srcOrd="3" destOrd="0" presId="urn:microsoft.com/office/officeart/2008/layout/VerticalCurvedList"/>
    <dgm:cxn modelId="{140772C5-3F40-40AE-8174-DB667C69861F}" type="presParOf" srcId="{6DEB7C67-E599-3E45-93E4-75227E0B642A}" destId="{D036B776-425C-FC47-AF8E-1AA1ED28D7D6}" srcOrd="1" destOrd="0" presId="urn:microsoft.com/office/officeart/2008/layout/VerticalCurvedList"/>
    <dgm:cxn modelId="{2295DA85-0A49-41E0-A57E-F358089EC293}" type="presParOf" srcId="{6DEB7C67-E599-3E45-93E4-75227E0B642A}" destId="{97493D85-9ABE-574F-A701-5EA0DFE60769}" srcOrd="2" destOrd="0" presId="urn:microsoft.com/office/officeart/2008/layout/VerticalCurvedList"/>
    <dgm:cxn modelId="{F6FF042D-19B1-4C11-9EA3-3516AF49EB10}" type="presParOf" srcId="{97493D85-9ABE-574F-A701-5EA0DFE60769}" destId="{3A0C2AE7-28E2-8444-B4C7-010B8BAFE7A3}" srcOrd="0" destOrd="0" presId="urn:microsoft.com/office/officeart/2008/layout/VerticalCurvedList"/>
    <dgm:cxn modelId="{1935C82B-607D-4E54-B4D6-D3A9C4167498}" type="presParOf" srcId="{6DEB7C67-E599-3E45-93E4-75227E0B642A}" destId="{0B7F9860-2D3E-674E-AC7F-0AB2006B2052}" srcOrd="3" destOrd="0" presId="urn:microsoft.com/office/officeart/2008/layout/VerticalCurvedList"/>
    <dgm:cxn modelId="{CE7B465D-7D82-4E96-B0CF-417B9A2FF3E8}" type="presParOf" srcId="{6DEB7C67-E599-3E45-93E4-75227E0B642A}" destId="{B6F40856-DC2A-DE41-9051-84719C57D423}" srcOrd="4" destOrd="0" presId="urn:microsoft.com/office/officeart/2008/layout/VerticalCurvedList"/>
    <dgm:cxn modelId="{1B33E39E-D976-49DD-ACAA-4D21EF7EA964}" type="presParOf" srcId="{B6F40856-DC2A-DE41-9051-84719C57D423}" destId="{D44557F5-294C-2C4A-AE37-3DBB1CB868EC}" srcOrd="0" destOrd="0" presId="urn:microsoft.com/office/officeart/2008/layout/VerticalCurvedList"/>
    <dgm:cxn modelId="{365497AD-46F2-418F-A28D-9632BA6BFA70}" type="presParOf" srcId="{6DEB7C67-E599-3E45-93E4-75227E0B642A}" destId="{0857132D-675C-864C-9C63-AAF53A8ADCDC}" srcOrd="5" destOrd="0" presId="urn:microsoft.com/office/officeart/2008/layout/VerticalCurvedList"/>
    <dgm:cxn modelId="{CD9F89BF-9F63-447C-AC18-7347E134FAF7}" type="presParOf" srcId="{6DEB7C67-E599-3E45-93E4-75227E0B642A}" destId="{E6FF03E6-9C6D-F643-BC9B-E30E40CB2F1C}" srcOrd="6" destOrd="0" presId="urn:microsoft.com/office/officeart/2008/layout/VerticalCurvedList"/>
    <dgm:cxn modelId="{C11E4867-DCB5-47F3-B4D6-FE8E3674B40D}" type="presParOf" srcId="{E6FF03E6-9C6D-F643-BC9B-E30E40CB2F1C}" destId="{5ADAE9EF-DD27-3E44-AAAF-7304D37D61BB}" srcOrd="0" destOrd="0" presId="urn:microsoft.com/office/officeart/2008/layout/VerticalCurvedList"/>
    <dgm:cxn modelId="{738EE6F3-CA25-4089-8BCF-B5A7FB234C2A}" type="presParOf" srcId="{6DEB7C67-E599-3E45-93E4-75227E0B642A}" destId="{F76E4F0D-6B79-E84C-A307-1EFE66D2F945}" srcOrd="7" destOrd="0" presId="urn:microsoft.com/office/officeart/2008/layout/VerticalCurvedList"/>
    <dgm:cxn modelId="{636E8BA0-6E39-4DC5-B169-37CAFC79E711}" type="presParOf" srcId="{6DEB7C67-E599-3E45-93E4-75227E0B642A}" destId="{D3AF04C5-ED05-D24D-AA90-D6121BD58B3B}" srcOrd="8" destOrd="0" presId="urn:microsoft.com/office/officeart/2008/layout/VerticalCurvedList"/>
    <dgm:cxn modelId="{F8F22801-ED38-4118-9443-FB1DA3E2448F}" type="presParOf" srcId="{D3AF04C5-ED05-D24D-AA90-D6121BD58B3B}" destId="{1E7E87E7-AB1F-4C4C-A649-246B4A6E79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EE77C-D943-E840-A10B-EE6C096F9A4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F0C55-7588-C64D-9608-E1AEC257E818}">
      <dgm:prSet phldrT="[文本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EBB34544-FBC6-1D4A-8CEF-6FD9C317B3F1}" type="par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58523B29-C0EC-3945-A6A8-18573D20F969}" type="sib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BD97B014-8DEF-5C46-A24B-7F45AD32E997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DF0C868B-A5C7-6E42-B3CE-1DB46DF198E3}" type="par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8024BE4-FC25-514E-A0A5-0D690212FF54}" type="sib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DCBB28E6-3D9F-1442-8B2A-7F62A209C5EB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6C5D8B4B-3FD8-F34C-9CB1-CBD96C1ABE47}" type="par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067DC9E-1DBB-5A43-8AF8-FBE3B8A2346E}" type="sib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4AD02AA-DA16-F14A-B706-0A3C2DB3F411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08E9AAF9-B375-A74E-A0E6-62FBB5E3176C}" type="par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77C69BD-A39F-4741-82CA-922340A862AE}" type="sib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C01B460-98B0-CA41-BCB9-D4DE8D37F27A}" type="pres">
      <dgm:prSet presAssocID="{CD4EE77C-D943-E840-A10B-EE6C096F9A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DEB7C67-E599-3E45-93E4-75227E0B642A}" type="pres">
      <dgm:prSet presAssocID="{CD4EE77C-D943-E840-A10B-EE6C096F9A42}" presName="Name1" presStyleCnt="0"/>
      <dgm:spPr/>
    </dgm:pt>
    <dgm:pt modelId="{891F6650-ED0F-BD44-9B5D-24E06C815A5A}" type="pres">
      <dgm:prSet presAssocID="{CD4EE77C-D943-E840-A10B-EE6C096F9A42}" presName="cycle" presStyleCnt="0"/>
      <dgm:spPr/>
    </dgm:pt>
    <dgm:pt modelId="{1585E173-2F18-B542-B698-88ED2D3CFAA3}" type="pres">
      <dgm:prSet presAssocID="{CD4EE77C-D943-E840-A10B-EE6C096F9A42}" presName="srcNode" presStyleLbl="node1" presStyleIdx="0" presStyleCnt="4"/>
      <dgm:spPr/>
    </dgm:pt>
    <dgm:pt modelId="{CD43F58E-116C-6546-A130-329B8B7805D6}" type="pres">
      <dgm:prSet presAssocID="{CD4EE77C-D943-E840-A10B-EE6C096F9A4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3F8BE66-759A-6F43-910C-D6B6FA1B2CDF}" type="pres">
      <dgm:prSet presAssocID="{CD4EE77C-D943-E840-A10B-EE6C096F9A42}" presName="extraNode" presStyleLbl="node1" presStyleIdx="0" presStyleCnt="4"/>
      <dgm:spPr/>
    </dgm:pt>
    <dgm:pt modelId="{73BC450D-4928-CF4A-AAC0-42C449ECB922}" type="pres">
      <dgm:prSet presAssocID="{CD4EE77C-D943-E840-A10B-EE6C096F9A42}" presName="dstNode" presStyleLbl="node1" presStyleIdx="0" presStyleCnt="4"/>
      <dgm:spPr/>
    </dgm:pt>
    <dgm:pt modelId="{D036B776-425C-FC47-AF8E-1AA1ED28D7D6}" type="pres">
      <dgm:prSet presAssocID="{554F0C55-7588-C64D-9608-E1AEC257E8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3D85-9ABE-574F-A701-5EA0DFE60769}" type="pres">
      <dgm:prSet presAssocID="{554F0C55-7588-C64D-9608-E1AEC257E818}" presName="accent_1" presStyleCnt="0"/>
      <dgm:spPr/>
    </dgm:pt>
    <dgm:pt modelId="{3A0C2AE7-28E2-8444-B4C7-010B8BAFE7A3}" type="pres">
      <dgm:prSet presAssocID="{554F0C55-7588-C64D-9608-E1AEC257E818}" presName="accentRepeatNode" presStyleLbl="solidFgAcc1" presStyleIdx="0" presStyleCnt="4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  <dgm:pt modelId="{0B7F9860-2D3E-674E-AC7F-0AB2006B2052}" type="pres">
      <dgm:prSet presAssocID="{BD97B014-8DEF-5C46-A24B-7F45AD32E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40856-DC2A-DE41-9051-84719C57D423}" type="pres">
      <dgm:prSet presAssocID="{BD97B014-8DEF-5C46-A24B-7F45AD32E997}" presName="accent_2" presStyleCnt="0"/>
      <dgm:spPr/>
    </dgm:pt>
    <dgm:pt modelId="{D44557F5-294C-2C4A-AE37-3DBB1CB868EC}" type="pres">
      <dgm:prSet presAssocID="{BD97B014-8DEF-5C46-A24B-7F45AD32E997}" presName="accentRepeatNode" presStyleLbl="solidFgAcc1" presStyleIdx="1" presStyleCnt="4"/>
      <dgm:spPr/>
    </dgm:pt>
    <dgm:pt modelId="{0857132D-675C-864C-9C63-AAF53A8ADCDC}" type="pres">
      <dgm:prSet presAssocID="{DCBB28E6-3D9F-1442-8B2A-7F62A209C5E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F03E6-9C6D-F643-BC9B-E30E40CB2F1C}" type="pres">
      <dgm:prSet presAssocID="{DCBB28E6-3D9F-1442-8B2A-7F62A209C5EB}" presName="accent_3" presStyleCnt="0"/>
      <dgm:spPr/>
    </dgm:pt>
    <dgm:pt modelId="{5ADAE9EF-DD27-3E44-AAAF-7304D37D61BB}" type="pres">
      <dgm:prSet presAssocID="{DCBB28E6-3D9F-1442-8B2A-7F62A209C5EB}" presName="accentRepeatNode" presStyleLbl="solidFgAcc1" presStyleIdx="2" presStyleCnt="4"/>
      <dgm:spPr/>
    </dgm:pt>
    <dgm:pt modelId="{F76E4F0D-6B79-E84C-A307-1EFE66D2F945}" type="pres">
      <dgm:prSet presAssocID="{F4AD02AA-DA16-F14A-B706-0A3C2DB3F41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F04C5-ED05-D24D-AA90-D6121BD58B3B}" type="pres">
      <dgm:prSet presAssocID="{F4AD02AA-DA16-F14A-B706-0A3C2DB3F411}" presName="accent_4" presStyleCnt="0"/>
      <dgm:spPr/>
    </dgm:pt>
    <dgm:pt modelId="{1E7E87E7-AB1F-4C4C-A649-246B4A6E798A}" type="pres">
      <dgm:prSet presAssocID="{F4AD02AA-DA16-F14A-B706-0A3C2DB3F411}" presName="accentRepeatNode" presStyleLbl="solidFgAcc1" presStyleIdx="3" presStyleCnt="4"/>
      <dgm:spPr/>
    </dgm:pt>
  </dgm:ptLst>
  <dgm:cxnLst>
    <dgm:cxn modelId="{EE831961-8891-BC40-BA2D-0B190354DDA0}" srcId="{CD4EE77C-D943-E840-A10B-EE6C096F9A42}" destId="{DCBB28E6-3D9F-1442-8B2A-7F62A209C5EB}" srcOrd="2" destOrd="0" parTransId="{6C5D8B4B-3FD8-F34C-9CB1-CBD96C1ABE47}" sibTransId="{7067DC9E-1DBB-5A43-8AF8-FBE3B8A2346E}"/>
    <dgm:cxn modelId="{F9EEB4EF-4465-9B4D-9E15-81B28C87EF08}" srcId="{CD4EE77C-D943-E840-A10B-EE6C096F9A42}" destId="{554F0C55-7588-C64D-9608-E1AEC257E818}" srcOrd="0" destOrd="0" parTransId="{EBB34544-FBC6-1D4A-8CEF-6FD9C317B3F1}" sibTransId="{58523B29-C0EC-3945-A6A8-18573D20F969}"/>
    <dgm:cxn modelId="{F9F78FE0-A785-4DF6-829E-5BADF25BAA24}" type="presOf" srcId="{CD4EE77C-D943-E840-A10B-EE6C096F9A42}" destId="{FC01B460-98B0-CA41-BCB9-D4DE8D37F27A}" srcOrd="0" destOrd="0" presId="urn:microsoft.com/office/officeart/2008/layout/VerticalCurvedList"/>
    <dgm:cxn modelId="{63AEF4A8-D17C-A347-9E25-50A525D2F765}" srcId="{CD4EE77C-D943-E840-A10B-EE6C096F9A42}" destId="{BD97B014-8DEF-5C46-A24B-7F45AD32E997}" srcOrd="1" destOrd="0" parTransId="{DF0C868B-A5C7-6E42-B3CE-1DB46DF198E3}" sibTransId="{78024BE4-FC25-514E-A0A5-0D690212FF54}"/>
    <dgm:cxn modelId="{146757EE-A4A5-4474-AE82-BAEFF3FDB755}" type="presOf" srcId="{BD97B014-8DEF-5C46-A24B-7F45AD32E997}" destId="{0B7F9860-2D3E-674E-AC7F-0AB2006B2052}" srcOrd="0" destOrd="0" presId="urn:microsoft.com/office/officeart/2008/layout/VerticalCurvedList"/>
    <dgm:cxn modelId="{FC094D09-2E22-9746-A35C-1E7CCF08E5D3}" srcId="{CD4EE77C-D943-E840-A10B-EE6C096F9A42}" destId="{F4AD02AA-DA16-F14A-B706-0A3C2DB3F411}" srcOrd="3" destOrd="0" parTransId="{08E9AAF9-B375-A74E-A0E6-62FBB5E3176C}" sibTransId="{777C69BD-A39F-4741-82CA-922340A862AE}"/>
    <dgm:cxn modelId="{80AB5698-991D-46D8-A67E-7B4CA3608A19}" type="presOf" srcId="{F4AD02AA-DA16-F14A-B706-0A3C2DB3F411}" destId="{F76E4F0D-6B79-E84C-A307-1EFE66D2F945}" srcOrd="0" destOrd="0" presId="urn:microsoft.com/office/officeart/2008/layout/VerticalCurvedList"/>
    <dgm:cxn modelId="{C8FDAB3B-F707-4AF1-90B3-CCDE4909159A}" type="presOf" srcId="{554F0C55-7588-C64D-9608-E1AEC257E818}" destId="{D036B776-425C-FC47-AF8E-1AA1ED28D7D6}" srcOrd="0" destOrd="0" presId="urn:microsoft.com/office/officeart/2008/layout/VerticalCurvedList"/>
    <dgm:cxn modelId="{DCC2EEA0-5FF4-43CE-9AAB-7981F26B80F5}" type="presOf" srcId="{58523B29-C0EC-3945-A6A8-18573D20F969}" destId="{CD43F58E-116C-6546-A130-329B8B7805D6}" srcOrd="0" destOrd="0" presId="urn:microsoft.com/office/officeart/2008/layout/VerticalCurvedList"/>
    <dgm:cxn modelId="{7E503260-D29E-4D2A-93F7-B7BE9EBD55DA}" type="presOf" srcId="{DCBB28E6-3D9F-1442-8B2A-7F62A209C5EB}" destId="{0857132D-675C-864C-9C63-AAF53A8ADCDC}" srcOrd="0" destOrd="0" presId="urn:microsoft.com/office/officeart/2008/layout/VerticalCurvedList"/>
    <dgm:cxn modelId="{1C492BB7-BAD1-481C-A55B-A00E8F9485E7}" type="presParOf" srcId="{FC01B460-98B0-CA41-BCB9-D4DE8D37F27A}" destId="{6DEB7C67-E599-3E45-93E4-75227E0B642A}" srcOrd="0" destOrd="0" presId="urn:microsoft.com/office/officeart/2008/layout/VerticalCurvedList"/>
    <dgm:cxn modelId="{C965CCBA-516E-4972-B713-44E1A01F223D}" type="presParOf" srcId="{6DEB7C67-E599-3E45-93E4-75227E0B642A}" destId="{891F6650-ED0F-BD44-9B5D-24E06C815A5A}" srcOrd="0" destOrd="0" presId="urn:microsoft.com/office/officeart/2008/layout/VerticalCurvedList"/>
    <dgm:cxn modelId="{AA3BE700-9425-40A5-A2C7-D284956E4143}" type="presParOf" srcId="{891F6650-ED0F-BD44-9B5D-24E06C815A5A}" destId="{1585E173-2F18-B542-B698-88ED2D3CFAA3}" srcOrd="0" destOrd="0" presId="urn:microsoft.com/office/officeart/2008/layout/VerticalCurvedList"/>
    <dgm:cxn modelId="{AB8569B8-739A-4BCB-B5AD-E635D34EF363}" type="presParOf" srcId="{891F6650-ED0F-BD44-9B5D-24E06C815A5A}" destId="{CD43F58E-116C-6546-A130-329B8B7805D6}" srcOrd="1" destOrd="0" presId="urn:microsoft.com/office/officeart/2008/layout/VerticalCurvedList"/>
    <dgm:cxn modelId="{80FC23E9-E4D2-4353-9FD5-7D45E70F3387}" type="presParOf" srcId="{891F6650-ED0F-BD44-9B5D-24E06C815A5A}" destId="{E3F8BE66-759A-6F43-910C-D6B6FA1B2CDF}" srcOrd="2" destOrd="0" presId="urn:microsoft.com/office/officeart/2008/layout/VerticalCurvedList"/>
    <dgm:cxn modelId="{A34FAA7B-63B5-4E6F-AC77-33FC2BD943C8}" type="presParOf" srcId="{891F6650-ED0F-BD44-9B5D-24E06C815A5A}" destId="{73BC450D-4928-CF4A-AAC0-42C449ECB922}" srcOrd="3" destOrd="0" presId="urn:microsoft.com/office/officeart/2008/layout/VerticalCurvedList"/>
    <dgm:cxn modelId="{B676B146-074A-4274-8289-52BEC665ED6C}" type="presParOf" srcId="{6DEB7C67-E599-3E45-93E4-75227E0B642A}" destId="{D036B776-425C-FC47-AF8E-1AA1ED28D7D6}" srcOrd="1" destOrd="0" presId="urn:microsoft.com/office/officeart/2008/layout/VerticalCurvedList"/>
    <dgm:cxn modelId="{BAA158E3-1A6C-4E8E-AD11-C5AFCA9CFB48}" type="presParOf" srcId="{6DEB7C67-E599-3E45-93E4-75227E0B642A}" destId="{97493D85-9ABE-574F-A701-5EA0DFE60769}" srcOrd="2" destOrd="0" presId="urn:microsoft.com/office/officeart/2008/layout/VerticalCurvedList"/>
    <dgm:cxn modelId="{8ACB0AE6-2EE8-4C14-88F3-1D85AC5D0EE9}" type="presParOf" srcId="{97493D85-9ABE-574F-A701-5EA0DFE60769}" destId="{3A0C2AE7-28E2-8444-B4C7-010B8BAFE7A3}" srcOrd="0" destOrd="0" presId="urn:microsoft.com/office/officeart/2008/layout/VerticalCurvedList"/>
    <dgm:cxn modelId="{0A06A405-E770-40B1-AA45-846261696AD0}" type="presParOf" srcId="{6DEB7C67-E599-3E45-93E4-75227E0B642A}" destId="{0B7F9860-2D3E-674E-AC7F-0AB2006B2052}" srcOrd="3" destOrd="0" presId="urn:microsoft.com/office/officeart/2008/layout/VerticalCurvedList"/>
    <dgm:cxn modelId="{B538375F-B05C-4FC4-917F-FB8E5F21B1AD}" type="presParOf" srcId="{6DEB7C67-E599-3E45-93E4-75227E0B642A}" destId="{B6F40856-DC2A-DE41-9051-84719C57D423}" srcOrd="4" destOrd="0" presId="urn:microsoft.com/office/officeart/2008/layout/VerticalCurvedList"/>
    <dgm:cxn modelId="{C06E2BCA-8834-48CB-AB3A-C6C6A34D956A}" type="presParOf" srcId="{B6F40856-DC2A-DE41-9051-84719C57D423}" destId="{D44557F5-294C-2C4A-AE37-3DBB1CB868EC}" srcOrd="0" destOrd="0" presId="urn:microsoft.com/office/officeart/2008/layout/VerticalCurvedList"/>
    <dgm:cxn modelId="{4F71DC45-C1D8-4DFA-88DA-8F111D179938}" type="presParOf" srcId="{6DEB7C67-E599-3E45-93E4-75227E0B642A}" destId="{0857132D-675C-864C-9C63-AAF53A8ADCDC}" srcOrd="5" destOrd="0" presId="urn:microsoft.com/office/officeart/2008/layout/VerticalCurvedList"/>
    <dgm:cxn modelId="{2C2A3FC9-E250-49E5-A526-C39294A3D831}" type="presParOf" srcId="{6DEB7C67-E599-3E45-93E4-75227E0B642A}" destId="{E6FF03E6-9C6D-F643-BC9B-E30E40CB2F1C}" srcOrd="6" destOrd="0" presId="urn:microsoft.com/office/officeart/2008/layout/VerticalCurvedList"/>
    <dgm:cxn modelId="{CC7113B4-6724-4FF6-AB49-C7E6E27BE91F}" type="presParOf" srcId="{E6FF03E6-9C6D-F643-BC9B-E30E40CB2F1C}" destId="{5ADAE9EF-DD27-3E44-AAAF-7304D37D61BB}" srcOrd="0" destOrd="0" presId="urn:microsoft.com/office/officeart/2008/layout/VerticalCurvedList"/>
    <dgm:cxn modelId="{3E25D346-94FF-4C29-83B4-24DCDA391C15}" type="presParOf" srcId="{6DEB7C67-E599-3E45-93E4-75227E0B642A}" destId="{F76E4F0D-6B79-E84C-A307-1EFE66D2F945}" srcOrd="7" destOrd="0" presId="urn:microsoft.com/office/officeart/2008/layout/VerticalCurvedList"/>
    <dgm:cxn modelId="{CD5EC044-E9DD-466C-AB5C-CD0454F2DDD3}" type="presParOf" srcId="{6DEB7C67-E599-3E45-93E4-75227E0B642A}" destId="{D3AF04C5-ED05-D24D-AA90-D6121BD58B3B}" srcOrd="8" destOrd="0" presId="urn:microsoft.com/office/officeart/2008/layout/VerticalCurvedList"/>
    <dgm:cxn modelId="{37B38E31-9DEE-470B-9C10-C6C709CFF37A}" type="presParOf" srcId="{D3AF04C5-ED05-D24D-AA90-D6121BD58B3B}" destId="{1E7E87E7-AB1F-4C4C-A649-246B4A6E79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EE77C-D943-E840-A10B-EE6C096F9A4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F0C55-7588-C64D-9608-E1AEC257E818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EBB34544-FBC6-1D4A-8CEF-6FD9C317B3F1}" type="par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58523B29-C0EC-3945-A6A8-18573D20F969}" type="sib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BD97B014-8DEF-5C46-A24B-7F45AD32E997}">
      <dgm:prSet phldrT="[文本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DF0C868B-A5C7-6E42-B3CE-1DB46DF198E3}" type="par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8024BE4-FC25-514E-A0A5-0D690212FF54}" type="sib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DCBB28E6-3D9F-1442-8B2A-7F62A209C5EB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6C5D8B4B-3FD8-F34C-9CB1-CBD96C1ABE47}" type="par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067DC9E-1DBB-5A43-8AF8-FBE3B8A2346E}" type="sib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4AD02AA-DA16-F14A-B706-0A3C2DB3F411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08E9AAF9-B375-A74E-A0E6-62FBB5E3176C}" type="par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77C69BD-A39F-4741-82CA-922340A862AE}" type="sib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C01B460-98B0-CA41-BCB9-D4DE8D37F27A}" type="pres">
      <dgm:prSet presAssocID="{CD4EE77C-D943-E840-A10B-EE6C096F9A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DEB7C67-E599-3E45-93E4-75227E0B642A}" type="pres">
      <dgm:prSet presAssocID="{CD4EE77C-D943-E840-A10B-EE6C096F9A42}" presName="Name1" presStyleCnt="0"/>
      <dgm:spPr/>
    </dgm:pt>
    <dgm:pt modelId="{891F6650-ED0F-BD44-9B5D-24E06C815A5A}" type="pres">
      <dgm:prSet presAssocID="{CD4EE77C-D943-E840-A10B-EE6C096F9A42}" presName="cycle" presStyleCnt="0"/>
      <dgm:spPr/>
    </dgm:pt>
    <dgm:pt modelId="{1585E173-2F18-B542-B698-88ED2D3CFAA3}" type="pres">
      <dgm:prSet presAssocID="{CD4EE77C-D943-E840-A10B-EE6C096F9A42}" presName="srcNode" presStyleLbl="node1" presStyleIdx="0" presStyleCnt="4"/>
      <dgm:spPr/>
    </dgm:pt>
    <dgm:pt modelId="{CD43F58E-116C-6546-A130-329B8B7805D6}" type="pres">
      <dgm:prSet presAssocID="{CD4EE77C-D943-E840-A10B-EE6C096F9A4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3F8BE66-759A-6F43-910C-D6B6FA1B2CDF}" type="pres">
      <dgm:prSet presAssocID="{CD4EE77C-D943-E840-A10B-EE6C096F9A42}" presName="extraNode" presStyleLbl="node1" presStyleIdx="0" presStyleCnt="4"/>
      <dgm:spPr/>
    </dgm:pt>
    <dgm:pt modelId="{73BC450D-4928-CF4A-AAC0-42C449ECB922}" type="pres">
      <dgm:prSet presAssocID="{CD4EE77C-D943-E840-A10B-EE6C096F9A42}" presName="dstNode" presStyleLbl="node1" presStyleIdx="0" presStyleCnt="4"/>
      <dgm:spPr/>
    </dgm:pt>
    <dgm:pt modelId="{D036B776-425C-FC47-AF8E-1AA1ED28D7D6}" type="pres">
      <dgm:prSet presAssocID="{554F0C55-7588-C64D-9608-E1AEC257E8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3D85-9ABE-574F-A701-5EA0DFE60769}" type="pres">
      <dgm:prSet presAssocID="{554F0C55-7588-C64D-9608-E1AEC257E818}" presName="accent_1" presStyleCnt="0"/>
      <dgm:spPr/>
    </dgm:pt>
    <dgm:pt modelId="{3A0C2AE7-28E2-8444-B4C7-010B8BAFE7A3}" type="pres">
      <dgm:prSet presAssocID="{554F0C55-7588-C64D-9608-E1AEC257E818}" presName="accentRepeatNode" presStyleLbl="solidFgAcc1" presStyleIdx="0" presStyleCnt="4"/>
      <dgm:spPr/>
    </dgm:pt>
    <dgm:pt modelId="{0B7F9860-2D3E-674E-AC7F-0AB2006B2052}" type="pres">
      <dgm:prSet presAssocID="{BD97B014-8DEF-5C46-A24B-7F45AD32E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40856-DC2A-DE41-9051-84719C57D423}" type="pres">
      <dgm:prSet presAssocID="{BD97B014-8DEF-5C46-A24B-7F45AD32E997}" presName="accent_2" presStyleCnt="0"/>
      <dgm:spPr/>
    </dgm:pt>
    <dgm:pt modelId="{D44557F5-294C-2C4A-AE37-3DBB1CB868EC}" type="pres">
      <dgm:prSet presAssocID="{BD97B014-8DEF-5C46-A24B-7F45AD32E997}" presName="accentRepeatNode" presStyleLbl="solidFgAcc1" presStyleIdx="1" presStyleCnt="4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  <dgm:pt modelId="{0857132D-675C-864C-9C63-AAF53A8ADCDC}" type="pres">
      <dgm:prSet presAssocID="{DCBB28E6-3D9F-1442-8B2A-7F62A209C5E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F03E6-9C6D-F643-BC9B-E30E40CB2F1C}" type="pres">
      <dgm:prSet presAssocID="{DCBB28E6-3D9F-1442-8B2A-7F62A209C5EB}" presName="accent_3" presStyleCnt="0"/>
      <dgm:spPr/>
    </dgm:pt>
    <dgm:pt modelId="{5ADAE9EF-DD27-3E44-AAAF-7304D37D61BB}" type="pres">
      <dgm:prSet presAssocID="{DCBB28E6-3D9F-1442-8B2A-7F62A209C5EB}" presName="accentRepeatNode" presStyleLbl="solidFgAcc1" presStyleIdx="2" presStyleCnt="4"/>
      <dgm:spPr/>
    </dgm:pt>
    <dgm:pt modelId="{F76E4F0D-6B79-E84C-A307-1EFE66D2F945}" type="pres">
      <dgm:prSet presAssocID="{F4AD02AA-DA16-F14A-B706-0A3C2DB3F41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F04C5-ED05-D24D-AA90-D6121BD58B3B}" type="pres">
      <dgm:prSet presAssocID="{F4AD02AA-DA16-F14A-B706-0A3C2DB3F411}" presName="accent_4" presStyleCnt="0"/>
      <dgm:spPr/>
    </dgm:pt>
    <dgm:pt modelId="{1E7E87E7-AB1F-4C4C-A649-246B4A6E798A}" type="pres">
      <dgm:prSet presAssocID="{F4AD02AA-DA16-F14A-B706-0A3C2DB3F411}" presName="accentRepeatNode" presStyleLbl="solidFgAcc1" presStyleIdx="3" presStyleCnt="4"/>
      <dgm:spPr/>
    </dgm:pt>
  </dgm:ptLst>
  <dgm:cxnLst>
    <dgm:cxn modelId="{EE831961-8891-BC40-BA2D-0B190354DDA0}" srcId="{CD4EE77C-D943-E840-A10B-EE6C096F9A42}" destId="{DCBB28E6-3D9F-1442-8B2A-7F62A209C5EB}" srcOrd="2" destOrd="0" parTransId="{6C5D8B4B-3FD8-F34C-9CB1-CBD96C1ABE47}" sibTransId="{7067DC9E-1DBB-5A43-8AF8-FBE3B8A2346E}"/>
    <dgm:cxn modelId="{EF1D5850-137F-47DD-BAD3-E47499BDD6EF}" type="presOf" srcId="{CD4EE77C-D943-E840-A10B-EE6C096F9A42}" destId="{FC01B460-98B0-CA41-BCB9-D4DE8D37F27A}" srcOrd="0" destOrd="0" presId="urn:microsoft.com/office/officeart/2008/layout/VerticalCurvedList"/>
    <dgm:cxn modelId="{F9EEB4EF-4465-9B4D-9E15-81B28C87EF08}" srcId="{CD4EE77C-D943-E840-A10B-EE6C096F9A42}" destId="{554F0C55-7588-C64D-9608-E1AEC257E818}" srcOrd="0" destOrd="0" parTransId="{EBB34544-FBC6-1D4A-8CEF-6FD9C317B3F1}" sibTransId="{58523B29-C0EC-3945-A6A8-18573D20F969}"/>
    <dgm:cxn modelId="{5CE4FC4F-9D2C-428D-9C5C-1662FDBA0458}" type="presOf" srcId="{DCBB28E6-3D9F-1442-8B2A-7F62A209C5EB}" destId="{0857132D-675C-864C-9C63-AAF53A8ADCDC}" srcOrd="0" destOrd="0" presId="urn:microsoft.com/office/officeart/2008/layout/VerticalCurvedList"/>
    <dgm:cxn modelId="{63273E29-AE70-41E6-A202-5074E42914EA}" type="presOf" srcId="{F4AD02AA-DA16-F14A-B706-0A3C2DB3F411}" destId="{F76E4F0D-6B79-E84C-A307-1EFE66D2F945}" srcOrd="0" destOrd="0" presId="urn:microsoft.com/office/officeart/2008/layout/VerticalCurvedList"/>
    <dgm:cxn modelId="{63AEF4A8-D17C-A347-9E25-50A525D2F765}" srcId="{CD4EE77C-D943-E840-A10B-EE6C096F9A42}" destId="{BD97B014-8DEF-5C46-A24B-7F45AD32E997}" srcOrd="1" destOrd="0" parTransId="{DF0C868B-A5C7-6E42-B3CE-1DB46DF198E3}" sibTransId="{78024BE4-FC25-514E-A0A5-0D690212FF54}"/>
    <dgm:cxn modelId="{CC638FAB-DFE7-48D8-98AB-4F41B85A19C0}" type="presOf" srcId="{58523B29-C0EC-3945-A6A8-18573D20F969}" destId="{CD43F58E-116C-6546-A130-329B8B7805D6}" srcOrd="0" destOrd="0" presId="urn:microsoft.com/office/officeart/2008/layout/VerticalCurvedList"/>
    <dgm:cxn modelId="{FC094D09-2E22-9746-A35C-1E7CCF08E5D3}" srcId="{CD4EE77C-D943-E840-A10B-EE6C096F9A42}" destId="{F4AD02AA-DA16-F14A-B706-0A3C2DB3F411}" srcOrd="3" destOrd="0" parTransId="{08E9AAF9-B375-A74E-A0E6-62FBB5E3176C}" sibTransId="{777C69BD-A39F-4741-82CA-922340A862AE}"/>
    <dgm:cxn modelId="{8187EE09-4761-4831-8BFC-522A9882E079}" type="presOf" srcId="{BD97B014-8DEF-5C46-A24B-7F45AD32E997}" destId="{0B7F9860-2D3E-674E-AC7F-0AB2006B2052}" srcOrd="0" destOrd="0" presId="urn:microsoft.com/office/officeart/2008/layout/VerticalCurvedList"/>
    <dgm:cxn modelId="{6A0785DF-3DDC-4C37-A863-37EE22F0D450}" type="presOf" srcId="{554F0C55-7588-C64D-9608-E1AEC257E818}" destId="{D036B776-425C-FC47-AF8E-1AA1ED28D7D6}" srcOrd="0" destOrd="0" presId="urn:microsoft.com/office/officeart/2008/layout/VerticalCurvedList"/>
    <dgm:cxn modelId="{3EAF3DD6-78F9-402A-B628-B9A56BBB4639}" type="presParOf" srcId="{FC01B460-98B0-CA41-BCB9-D4DE8D37F27A}" destId="{6DEB7C67-E599-3E45-93E4-75227E0B642A}" srcOrd="0" destOrd="0" presId="urn:microsoft.com/office/officeart/2008/layout/VerticalCurvedList"/>
    <dgm:cxn modelId="{58DC0986-E2BA-4F46-8D13-C51FCFC3C6E4}" type="presParOf" srcId="{6DEB7C67-E599-3E45-93E4-75227E0B642A}" destId="{891F6650-ED0F-BD44-9B5D-24E06C815A5A}" srcOrd="0" destOrd="0" presId="urn:microsoft.com/office/officeart/2008/layout/VerticalCurvedList"/>
    <dgm:cxn modelId="{1CF08076-FF07-445D-A6E0-31B33B057D90}" type="presParOf" srcId="{891F6650-ED0F-BD44-9B5D-24E06C815A5A}" destId="{1585E173-2F18-B542-B698-88ED2D3CFAA3}" srcOrd="0" destOrd="0" presId="urn:microsoft.com/office/officeart/2008/layout/VerticalCurvedList"/>
    <dgm:cxn modelId="{2CC1D085-DC83-473B-B7A8-DEA3FE7A3F92}" type="presParOf" srcId="{891F6650-ED0F-BD44-9B5D-24E06C815A5A}" destId="{CD43F58E-116C-6546-A130-329B8B7805D6}" srcOrd="1" destOrd="0" presId="urn:microsoft.com/office/officeart/2008/layout/VerticalCurvedList"/>
    <dgm:cxn modelId="{8EA71AA3-18FF-41CE-AACA-1EE495BC902D}" type="presParOf" srcId="{891F6650-ED0F-BD44-9B5D-24E06C815A5A}" destId="{E3F8BE66-759A-6F43-910C-D6B6FA1B2CDF}" srcOrd="2" destOrd="0" presId="urn:microsoft.com/office/officeart/2008/layout/VerticalCurvedList"/>
    <dgm:cxn modelId="{F10534D6-0B79-4907-A851-6DCCCF5C213D}" type="presParOf" srcId="{891F6650-ED0F-BD44-9B5D-24E06C815A5A}" destId="{73BC450D-4928-CF4A-AAC0-42C449ECB922}" srcOrd="3" destOrd="0" presId="urn:microsoft.com/office/officeart/2008/layout/VerticalCurvedList"/>
    <dgm:cxn modelId="{3285101C-4174-4873-9206-44B5BA68A8DE}" type="presParOf" srcId="{6DEB7C67-E599-3E45-93E4-75227E0B642A}" destId="{D036B776-425C-FC47-AF8E-1AA1ED28D7D6}" srcOrd="1" destOrd="0" presId="urn:microsoft.com/office/officeart/2008/layout/VerticalCurvedList"/>
    <dgm:cxn modelId="{271C4E3D-1A95-4B44-B7A0-D7977D0DF0AD}" type="presParOf" srcId="{6DEB7C67-E599-3E45-93E4-75227E0B642A}" destId="{97493D85-9ABE-574F-A701-5EA0DFE60769}" srcOrd="2" destOrd="0" presId="urn:microsoft.com/office/officeart/2008/layout/VerticalCurvedList"/>
    <dgm:cxn modelId="{5D501924-1045-4667-BB42-AF5D9596B5C6}" type="presParOf" srcId="{97493D85-9ABE-574F-A701-5EA0DFE60769}" destId="{3A0C2AE7-28E2-8444-B4C7-010B8BAFE7A3}" srcOrd="0" destOrd="0" presId="urn:microsoft.com/office/officeart/2008/layout/VerticalCurvedList"/>
    <dgm:cxn modelId="{16166CE7-9DEE-4492-A8E2-A034CFDB0C27}" type="presParOf" srcId="{6DEB7C67-E599-3E45-93E4-75227E0B642A}" destId="{0B7F9860-2D3E-674E-AC7F-0AB2006B2052}" srcOrd="3" destOrd="0" presId="urn:microsoft.com/office/officeart/2008/layout/VerticalCurvedList"/>
    <dgm:cxn modelId="{5BB4BD61-ABAB-4589-A8E9-EC2005BEDBCF}" type="presParOf" srcId="{6DEB7C67-E599-3E45-93E4-75227E0B642A}" destId="{B6F40856-DC2A-DE41-9051-84719C57D423}" srcOrd="4" destOrd="0" presId="urn:microsoft.com/office/officeart/2008/layout/VerticalCurvedList"/>
    <dgm:cxn modelId="{FF3933FB-AAAC-4B4D-8F49-66BB389CB378}" type="presParOf" srcId="{B6F40856-DC2A-DE41-9051-84719C57D423}" destId="{D44557F5-294C-2C4A-AE37-3DBB1CB868EC}" srcOrd="0" destOrd="0" presId="urn:microsoft.com/office/officeart/2008/layout/VerticalCurvedList"/>
    <dgm:cxn modelId="{FF9215D4-E9A1-4F59-A5BC-206EF448904E}" type="presParOf" srcId="{6DEB7C67-E599-3E45-93E4-75227E0B642A}" destId="{0857132D-675C-864C-9C63-AAF53A8ADCDC}" srcOrd="5" destOrd="0" presId="urn:microsoft.com/office/officeart/2008/layout/VerticalCurvedList"/>
    <dgm:cxn modelId="{F2F812BB-CFEA-42E3-B0C5-A1CA550663CD}" type="presParOf" srcId="{6DEB7C67-E599-3E45-93E4-75227E0B642A}" destId="{E6FF03E6-9C6D-F643-BC9B-E30E40CB2F1C}" srcOrd="6" destOrd="0" presId="urn:microsoft.com/office/officeart/2008/layout/VerticalCurvedList"/>
    <dgm:cxn modelId="{57417219-59C9-4460-B3D0-0F5942ECA50F}" type="presParOf" srcId="{E6FF03E6-9C6D-F643-BC9B-E30E40CB2F1C}" destId="{5ADAE9EF-DD27-3E44-AAAF-7304D37D61BB}" srcOrd="0" destOrd="0" presId="urn:microsoft.com/office/officeart/2008/layout/VerticalCurvedList"/>
    <dgm:cxn modelId="{F9FD5D8B-0C91-4A6A-A462-AE7B9C133C93}" type="presParOf" srcId="{6DEB7C67-E599-3E45-93E4-75227E0B642A}" destId="{F76E4F0D-6B79-E84C-A307-1EFE66D2F945}" srcOrd="7" destOrd="0" presId="urn:microsoft.com/office/officeart/2008/layout/VerticalCurvedList"/>
    <dgm:cxn modelId="{A1DAA728-DE1E-40DA-A05F-5E54FFE15DF3}" type="presParOf" srcId="{6DEB7C67-E599-3E45-93E4-75227E0B642A}" destId="{D3AF04C5-ED05-D24D-AA90-D6121BD58B3B}" srcOrd="8" destOrd="0" presId="urn:microsoft.com/office/officeart/2008/layout/VerticalCurvedList"/>
    <dgm:cxn modelId="{4924754D-CF16-4792-B0C6-0CDD81FA416F}" type="presParOf" srcId="{D3AF04C5-ED05-D24D-AA90-D6121BD58B3B}" destId="{1E7E87E7-AB1F-4C4C-A649-246B4A6E79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EE77C-D943-E840-A10B-EE6C096F9A4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F0C55-7588-C64D-9608-E1AEC257E818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EBB34544-FBC6-1D4A-8CEF-6FD9C317B3F1}" type="par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58523B29-C0EC-3945-A6A8-18573D20F969}" type="sib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BD97B014-8DEF-5C46-A24B-7F45AD32E997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DF0C868B-A5C7-6E42-B3CE-1DB46DF198E3}" type="par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8024BE4-FC25-514E-A0A5-0D690212FF54}" type="sib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DCBB28E6-3D9F-1442-8B2A-7F62A209C5EB}">
      <dgm:prSet phldrT="[文本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6C5D8B4B-3FD8-F34C-9CB1-CBD96C1ABE47}" type="par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067DC9E-1DBB-5A43-8AF8-FBE3B8A2346E}" type="sib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4AD02AA-DA16-F14A-B706-0A3C2DB3F411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08E9AAF9-B375-A74E-A0E6-62FBB5E3176C}" type="par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77C69BD-A39F-4741-82CA-922340A862AE}" type="sib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C01B460-98B0-CA41-BCB9-D4DE8D37F27A}" type="pres">
      <dgm:prSet presAssocID="{CD4EE77C-D943-E840-A10B-EE6C096F9A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DEB7C67-E599-3E45-93E4-75227E0B642A}" type="pres">
      <dgm:prSet presAssocID="{CD4EE77C-D943-E840-A10B-EE6C096F9A42}" presName="Name1" presStyleCnt="0"/>
      <dgm:spPr/>
    </dgm:pt>
    <dgm:pt modelId="{891F6650-ED0F-BD44-9B5D-24E06C815A5A}" type="pres">
      <dgm:prSet presAssocID="{CD4EE77C-D943-E840-A10B-EE6C096F9A42}" presName="cycle" presStyleCnt="0"/>
      <dgm:spPr/>
    </dgm:pt>
    <dgm:pt modelId="{1585E173-2F18-B542-B698-88ED2D3CFAA3}" type="pres">
      <dgm:prSet presAssocID="{CD4EE77C-D943-E840-A10B-EE6C096F9A42}" presName="srcNode" presStyleLbl="node1" presStyleIdx="0" presStyleCnt="4"/>
      <dgm:spPr/>
    </dgm:pt>
    <dgm:pt modelId="{CD43F58E-116C-6546-A130-329B8B7805D6}" type="pres">
      <dgm:prSet presAssocID="{CD4EE77C-D943-E840-A10B-EE6C096F9A4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3F8BE66-759A-6F43-910C-D6B6FA1B2CDF}" type="pres">
      <dgm:prSet presAssocID="{CD4EE77C-D943-E840-A10B-EE6C096F9A42}" presName="extraNode" presStyleLbl="node1" presStyleIdx="0" presStyleCnt="4"/>
      <dgm:spPr/>
    </dgm:pt>
    <dgm:pt modelId="{73BC450D-4928-CF4A-AAC0-42C449ECB922}" type="pres">
      <dgm:prSet presAssocID="{CD4EE77C-D943-E840-A10B-EE6C096F9A42}" presName="dstNode" presStyleLbl="node1" presStyleIdx="0" presStyleCnt="4"/>
      <dgm:spPr/>
    </dgm:pt>
    <dgm:pt modelId="{D036B776-425C-FC47-AF8E-1AA1ED28D7D6}" type="pres">
      <dgm:prSet presAssocID="{554F0C55-7588-C64D-9608-E1AEC257E8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3D85-9ABE-574F-A701-5EA0DFE60769}" type="pres">
      <dgm:prSet presAssocID="{554F0C55-7588-C64D-9608-E1AEC257E818}" presName="accent_1" presStyleCnt="0"/>
      <dgm:spPr/>
    </dgm:pt>
    <dgm:pt modelId="{3A0C2AE7-28E2-8444-B4C7-010B8BAFE7A3}" type="pres">
      <dgm:prSet presAssocID="{554F0C55-7588-C64D-9608-E1AEC257E818}" presName="accentRepeatNode" presStyleLbl="solidFgAcc1" presStyleIdx="0" presStyleCnt="4"/>
      <dgm:spPr/>
    </dgm:pt>
    <dgm:pt modelId="{0B7F9860-2D3E-674E-AC7F-0AB2006B2052}" type="pres">
      <dgm:prSet presAssocID="{BD97B014-8DEF-5C46-A24B-7F45AD32E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40856-DC2A-DE41-9051-84719C57D423}" type="pres">
      <dgm:prSet presAssocID="{BD97B014-8DEF-5C46-A24B-7F45AD32E997}" presName="accent_2" presStyleCnt="0"/>
      <dgm:spPr/>
    </dgm:pt>
    <dgm:pt modelId="{D44557F5-294C-2C4A-AE37-3DBB1CB868EC}" type="pres">
      <dgm:prSet presAssocID="{BD97B014-8DEF-5C46-A24B-7F45AD32E997}" presName="accentRepeatNode" presStyleLbl="solidFgAcc1" presStyleIdx="1" presStyleCnt="4"/>
      <dgm:spPr/>
    </dgm:pt>
    <dgm:pt modelId="{0857132D-675C-864C-9C63-AAF53A8ADCDC}" type="pres">
      <dgm:prSet presAssocID="{DCBB28E6-3D9F-1442-8B2A-7F62A209C5E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F03E6-9C6D-F643-BC9B-E30E40CB2F1C}" type="pres">
      <dgm:prSet presAssocID="{DCBB28E6-3D9F-1442-8B2A-7F62A209C5EB}" presName="accent_3" presStyleCnt="0"/>
      <dgm:spPr/>
    </dgm:pt>
    <dgm:pt modelId="{5ADAE9EF-DD27-3E44-AAAF-7304D37D61BB}" type="pres">
      <dgm:prSet presAssocID="{DCBB28E6-3D9F-1442-8B2A-7F62A209C5EB}" presName="accentRepeatNode" presStyleLbl="solidFgAcc1" presStyleIdx="2" presStyleCnt="4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  <dgm:pt modelId="{F76E4F0D-6B79-E84C-A307-1EFE66D2F945}" type="pres">
      <dgm:prSet presAssocID="{F4AD02AA-DA16-F14A-B706-0A3C2DB3F41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F04C5-ED05-D24D-AA90-D6121BD58B3B}" type="pres">
      <dgm:prSet presAssocID="{F4AD02AA-DA16-F14A-B706-0A3C2DB3F411}" presName="accent_4" presStyleCnt="0"/>
      <dgm:spPr/>
    </dgm:pt>
    <dgm:pt modelId="{1E7E87E7-AB1F-4C4C-A649-246B4A6E798A}" type="pres">
      <dgm:prSet presAssocID="{F4AD02AA-DA16-F14A-B706-0A3C2DB3F411}" presName="accentRepeatNode" presStyleLbl="solidFgAcc1" presStyleIdx="3" presStyleCnt="4"/>
      <dgm:spPr/>
    </dgm:pt>
  </dgm:ptLst>
  <dgm:cxnLst>
    <dgm:cxn modelId="{EE831961-8891-BC40-BA2D-0B190354DDA0}" srcId="{CD4EE77C-D943-E840-A10B-EE6C096F9A42}" destId="{DCBB28E6-3D9F-1442-8B2A-7F62A209C5EB}" srcOrd="2" destOrd="0" parTransId="{6C5D8B4B-3FD8-F34C-9CB1-CBD96C1ABE47}" sibTransId="{7067DC9E-1DBB-5A43-8AF8-FBE3B8A2346E}"/>
    <dgm:cxn modelId="{D034A313-4444-40F0-A3FD-297C5F26CFD5}" type="presOf" srcId="{BD97B014-8DEF-5C46-A24B-7F45AD32E997}" destId="{0B7F9860-2D3E-674E-AC7F-0AB2006B2052}" srcOrd="0" destOrd="0" presId="urn:microsoft.com/office/officeart/2008/layout/VerticalCurvedList"/>
    <dgm:cxn modelId="{F9EEB4EF-4465-9B4D-9E15-81B28C87EF08}" srcId="{CD4EE77C-D943-E840-A10B-EE6C096F9A42}" destId="{554F0C55-7588-C64D-9608-E1AEC257E818}" srcOrd="0" destOrd="0" parTransId="{EBB34544-FBC6-1D4A-8CEF-6FD9C317B3F1}" sibTransId="{58523B29-C0EC-3945-A6A8-18573D20F969}"/>
    <dgm:cxn modelId="{28CEC196-C223-4B27-B1D9-A082F2C7D218}" type="presOf" srcId="{CD4EE77C-D943-E840-A10B-EE6C096F9A42}" destId="{FC01B460-98B0-CA41-BCB9-D4DE8D37F27A}" srcOrd="0" destOrd="0" presId="urn:microsoft.com/office/officeart/2008/layout/VerticalCurvedList"/>
    <dgm:cxn modelId="{63AEF4A8-D17C-A347-9E25-50A525D2F765}" srcId="{CD4EE77C-D943-E840-A10B-EE6C096F9A42}" destId="{BD97B014-8DEF-5C46-A24B-7F45AD32E997}" srcOrd="1" destOrd="0" parTransId="{DF0C868B-A5C7-6E42-B3CE-1DB46DF198E3}" sibTransId="{78024BE4-FC25-514E-A0A5-0D690212FF54}"/>
    <dgm:cxn modelId="{78EB921B-77FC-4651-B848-898899BB691C}" type="presOf" srcId="{F4AD02AA-DA16-F14A-B706-0A3C2DB3F411}" destId="{F76E4F0D-6B79-E84C-A307-1EFE66D2F945}" srcOrd="0" destOrd="0" presId="urn:microsoft.com/office/officeart/2008/layout/VerticalCurvedList"/>
    <dgm:cxn modelId="{856CBE03-1A60-4391-A7F2-024C7268C661}" type="presOf" srcId="{554F0C55-7588-C64D-9608-E1AEC257E818}" destId="{D036B776-425C-FC47-AF8E-1AA1ED28D7D6}" srcOrd="0" destOrd="0" presId="urn:microsoft.com/office/officeart/2008/layout/VerticalCurvedList"/>
    <dgm:cxn modelId="{FC094D09-2E22-9746-A35C-1E7CCF08E5D3}" srcId="{CD4EE77C-D943-E840-A10B-EE6C096F9A42}" destId="{F4AD02AA-DA16-F14A-B706-0A3C2DB3F411}" srcOrd="3" destOrd="0" parTransId="{08E9AAF9-B375-A74E-A0E6-62FBB5E3176C}" sibTransId="{777C69BD-A39F-4741-82CA-922340A862AE}"/>
    <dgm:cxn modelId="{41776F7C-967F-4FFD-BA9D-74EC11B30A3C}" type="presOf" srcId="{DCBB28E6-3D9F-1442-8B2A-7F62A209C5EB}" destId="{0857132D-675C-864C-9C63-AAF53A8ADCDC}" srcOrd="0" destOrd="0" presId="urn:microsoft.com/office/officeart/2008/layout/VerticalCurvedList"/>
    <dgm:cxn modelId="{43980873-3D11-4E5B-8CBD-F3DB9A0D54D9}" type="presOf" srcId="{58523B29-C0EC-3945-A6A8-18573D20F969}" destId="{CD43F58E-116C-6546-A130-329B8B7805D6}" srcOrd="0" destOrd="0" presId="urn:microsoft.com/office/officeart/2008/layout/VerticalCurvedList"/>
    <dgm:cxn modelId="{72A440D0-8396-458B-AE5B-5E316103A077}" type="presParOf" srcId="{FC01B460-98B0-CA41-BCB9-D4DE8D37F27A}" destId="{6DEB7C67-E599-3E45-93E4-75227E0B642A}" srcOrd="0" destOrd="0" presId="urn:microsoft.com/office/officeart/2008/layout/VerticalCurvedList"/>
    <dgm:cxn modelId="{6EA19F66-CA4B-47CF-AB16-9C3BA9F87EB3}" type="presParOf" srcId="{6DEB7C67-E599-3E45-93E4-75227E0B642A}" destId="{891F6650-ED0F-BD44-9B5D-24E06C815A5A}" srcOrd="0" destOrd="0" presId="urn:microsoft.com/office/officeart/2008/layout/VerticalCurvedList"/>
    <dgm:cxn modelId="{746C0060-0FB8-4755-B69F-B45FF1709E29}" type="presParOf" srcId="{891F6650-ED0F-BD44-9B5D-24E06C815A5A}" destId="{1585E173-2F18-B542-B698-88ED2D3CFAA3}" srcOrd="0" destOrd="0" presId="urn:microsoft.com/office/officeart/2008/layout/VerticalCurvedList"/>
    <dgm:cxn modelId="{CA01517E-4220-4D16-B740-E49ECE1D5339}" type="presParOf" srcId="{891F6650-ED0F-BD44-9B5D-24E06C815A5A}" destId="{CD43F58E-116C-6546-A130-329B8B7805D6}" srcOrd="1" destOrd="0" presId="urn:microsoft.com/office/officeart/2008/layout/VerticalCurvedList"/>
    <dgm:cxn modelId="{8C69CA16-0A6B-4206-BD74-1141BD386D7D}" type="presParOf" srcId="{891F6650-ED0F-BD44-9B5D-24E06C815A5A}" destId="{E3F8BE66-759A-6F43-910C-D6B6FA1B2CDF}" srcOrd="2" destOrd="0" presId="urn:microsoft.com/office/officeart/2008/layout/VerticalCurvedList"/>
    <dgm:cxn modelId="{73C4102A-AED1-4778-AA6E-280AE7A2249C}" type="presParOf" srcId="{891F6650-ED0F-BD44-9B5D-24E06C815A5A}" destId="{73BC450D-4928-CF4A-AAC0-42C449ECB922}" srcOrd="3" destOrd="0" presId="urn:microsoft.com/office/officeart/2008/layout/VerticalCurvedList"/>
    <dgm:cxn modelId="{C8302837-C4CA-4AA0-959B-FB1D539231EB}" type="presParOf" srcId="{6DEB7C67-E599-3E45-93E4-75227E0B642A}" destId="{D036B776-425C-FC47-AF8E-1AA1ED28D7D6}" srcOrd="1" destOrd="0" presId="urn:microsoft.com/office/officeart/2008/layout/VerticalCurvedList"/>
    <dgm:cxn modelId="{DE0D9E24-B023-4051-81AC-10DF4ABE53F4}" type="presParOf" srcId="{6DEB7C67-E599-3E45-93E4-75227E0B642A}" destId="{97493D85-9ABE-574F-A701-5EA0DFE60769}" srcOrd="2" destOrd="0" presId="urn:microsoft.com/office/officeart/2008/layout/VerticalCurvedList"/>
    <dgm:cxn modelId="{9980B7A7-ED49-46A7-B188-EF9E42D97AA7}" type="presParOf" srcId="{97493D85-9ABE-574F-A701-5EA0DFE60769}" destId="{3A0C2AE7-28E2-8444-B4C7-010B8BAFE7A3}" srcOrd="0" destOrd="0" presId="urn:microsoft.com/office/officeart/2008/layout/VerticalCurvedList"/>
    <dgm:cxn modelId="{9C0BD480-E267-4DAB-B8DB-6C8782FC120F}" type="presParOf" srcId="{6DEB7C67-E599-3E45-93E4-75227E0B642A}" destId="{0B7F9860-2D3E-674E-AC7F-0AB2006B2052}" srcOrd="3" destOrd="0" presId="urn:microsoft.com/office/officeart/2008/layout/VerticalCurvedList"/>
    <dgm:cxn modelId="{E4F817A2-BA2B-40A1-94E0-58127FD0C693}" type="presParOf" srcId="{6DEB7C67-E599-3E45-93E4-75227E0B642A}" destId="{B6F40856-DC2A-DE41-9051-84719C57D423}" srcOrd="4" destOrd="0" presId="urn:microsoft.com/office/officeart/2008/layout/VerticalCurvedList"/>
    <dgm:cxn modelId="{15D3EDFE-C61B-479C-8431-2114A2C65F47}" type="presParOf" srcId="{B6F40856-DC2A-DE41-9051-84719C57D423}" destId="{D44557F5-294C-2C4A-AE37-3DBB1CB868EC}" srcOrd="0" destOrd="0" presId="urn:microsoft.com/office/officeart/2008/layout/VerticalCurvedList"/>
    <dgm:cxn modelId="{0EBE3FAC-2544-409F-8A6C-4D71A5B71726}" type="presParOf" srcId="{6DEB7C67-E599-3E45-93E4-75227E0B642A}" destId="{0857132D-675C-864C-9C63-AAF53A8ADCDC}" srcOrd="5" destOrd="0" presId="urn:microsoft.com/office/officeart/2008/layout/VerticalCurvedList"/>
    <dgm:cxn modelId="{5212346C-17F6-42B8-9BDB-B122DE0812A3}" type="presParOf" srcId="{6DEB7C67-E599-3E45-93E4-75227E0B642A}" destId="{E6FF03E6-9C6D-F643-BC9B-E30E40CB2F1C}" srcOrd="6" destOrd="0" presId="urn:microsoft.com/office/officeart/2008/layout/VerticalCurvedList"/>
    <dgm:cxn modelId="{3C319ED2-C0F6-4815-8D30-4F8F0E94FB3B}" type="presParOf" srcId="{E6FF03E6-9C6D-F643-BC9B-E30E40CB2F1C}" destId="{5ADAE9EF-DD27-3E44-AAAF-7304D37D61BB}" srcOrd="0" destOrd="0" presId="urn:microsoft.com/office/officeart/2008/layout/VerticalCurvedList"/>
    <dgm:cxn modelId="{6536E844-90C2-4ECF-93A3-38F49FCA8490}" type="presParOf" srcId="{6DEB7C67-E599-3E45-93E4-75227E0B642A}" destId="{F76E4F0D-6B79-E84C-A307-1EFE66D2F945}" srcOrd="7" destOrd="0" presId="urn:microsoft.com/office/officeart/2008/layout/VerticalCurvedList"/>
    <dgm:cxn modelId="{027CD4B5-1615-4FF3-8524-A8BCE162C5F6}" type="presParOf" srcId="{6DEB7C67-E599-3E45-93E4-75227E0B642A}" destId="{D3AF04C5-ED05-D24D-AA90-D6121BD58B3B}" srcOrd="8" destOrd="0" presId="urn:microsoft.com/office/officeart/2008/layout/VerticalCurvedList"/>
    <dgm:cxn modelId="{4918876F-EB19-4F8F-B6CC-6F60D7FE5ED2}" type="presParOf" srcId="{D3AF04C5-ED05-D24D-AA90-D6121BD58B3B}" destId="{1E7E87E7-AB1F-4C4C-A649-246B4A6E79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EE77C-D943-E840-A10B-EE6C096F9A4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F0C55-7588-C64D-9608-E1AEC257E818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EBB34544-FBC6-1D4A-8CEF-6FD9C317B3F1}" type="par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58523B29-C0EC-3945-A6A8-18573D20F969}" type="sibTrans" cxnId="{F9EEB4EF-4465-9B4D-9E15-81B28C87EF08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BD97B014-8DEF-5C46-A24B-7F45AD32E997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DF0C868B-A5C7-6E42-B3CE-1DB46DF198E3}" type="par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8024BE4-FC25-514E-A0A5-0D690212FF54}" type="sibTrans" cxnId="{63AEF4A8-D17C-A347-9E25-50A525D2F765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DCBB28E6-3D9F-1442-8B2A-7F62A209C5EB}">
      <dgm:prSet phldrT="[文本]"/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6C5D8B4B-3FD8-F34C-9CB1-CBD96C1ABE47}" type="par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067DC9E-1DBB-5A43-8AF8-FBE3B8A2346E}" type="sibTrans" cxnId="{EE831961-8891-BC40-BA2D-0B190354DDA0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4AD02AA-DA16-F14A-B706-0A3C2DB3F411}">
      <dgm:prSet phldrT="[文本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b="1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b="1" dirty="0">
            <a:latin typeface="黑体"/>
            <a:ea typeface="黑体"/>
            <a:cs typeface="黑体"/>
          </a:endParaRPr>
        </a:p>
      </dgm:t>
    </dgm:pt>
    <dgm:pt modelId="{08E9AAF9-B375-A74E-A0E6-62FBB5E3176C}" type="par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777C69BD-A39F-4741-82CA-922340A862AE}" type="sibTrans" cxnId="{FC094D09-2E22-9746-A35C-1E7CCF08E5D3}">
      <dgm:prSet/>
      <dgm:spPr/>
      <dgm:t>
        <a:bodyPr/>
        <a:lstStyle/>
        <a:p>
          <a:endParaRPr lang="zh-CN" altLang="en-US" b="1">
            <a:latin typeface="黑体"/>
            <a:ea typeface="黑体"/>
            <a:cs typeface="黑体"/>
          </a:endParaRPr>
        </a:p>
      </dgm:t>
    </dgm:pt>
    <dgm:pt modelId="{FC01B460-98B0-CA41-BCB9-D4DE8D37F27A}" type="pres">
      <dgm:prSet presAssocID="{CD4EE77C-D943-E840-A10B-EE6C096F9A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DEB7C67-E599-3E45-93E4-75227E0B642A}" type="pres">
      <dgm:prSet presAssocID="{CD4EE77C-D943-E840-A10B-EE6C096F9A42}" presName="Name1" presStyleCnt="0"/>
      <dgm:spPr/>
    </dgm:pt>
    <dgm:pt modelId="{891F6650-ED0F-BD44-9B5D-24E06C815A5A}" type="pres">
      <dgm:prSet presAssocID="{CD4EE77C-D943-E840-A10B-EE6C096F9A42}" presName="cycle" presStyleCnt="0"/>
      <dgm:spPr/>
    </dgm:pt>
    <dgm:pt modelId="{1585E173-2F18-B542-B698-88ED2D3CFAA3}" type="pres">
      <dgm:prSet presAssocID="{CD4EE77C-D943-E840-A10B-EE6C096F9A42}" presName="srcNode" presStyleLbl="node1" presStyleIdx="0" presStyleCnt="4"/>
      <dgm:spPr/>
    </dgm:pt>
    <dgm:pt modelId="{CD43F58E-116C-6546-A130-329B8B7805D6}" type="pres">
      <dgm:prSet presAssocID="{CD4EE77C-D943-E840-A10B-EE6C096F9A4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3F8BE66-759A-6F43-910C-D6B6FA1B2CDF}" type="pres">
      <dgm:prSet presAssocID="{CD4EE77C-D943-E840-A10B-EE6C096F9A42}" presName="extraNode" presStyleLbl="node1" presStyleIdx="0" presStyleCnt="4"/>
      <dgm:spPr/>
    </dgm:pt>
    <dgm:pt modelId="{73BC450D-4928-CF4A-AAC0-42C449ECB922}" type="pres">
      <dgm:prSet presAssocID="{CD4EE77C-D943-E840-A10B-EE6C096F9A42}" presName="dstNode" presStyleLbl="node1" presStyleIdx="0" presStyleCnt="4"/>
      <dgm:spPr/>
    </dgm:pt>
    <dgm:pt modelId="{D036B776-425C-FC47-AF8E-1AA1ED28D7D6}" type="pres">
      <dgm:prSet presAssocID="{554F0C55-7588-C64D-9608-E1AEC257E8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3D85-9ABE-574F-A701-5EA0DFE60769}" type="pres">
      <dgm:prSet presAssocID="{554F0C55-7588-C64D-9608-E1AEC257E818}" presName="accent_1" presStyleCnt="0"/>
      <dgm:spPr/>
    </dgm:pt>
    <dgm:pt modelId="{3A0C2AE7-28E2-8444-B4C7-010B8BAFE7A3}" type="pres">
      <dgm:prSet presAssocID="{554F0C55-7588-C64D-9608-E1AEC257E818}" presName="accentRepeatNode" presStyleLbl="solidFgAcc1" presStyleIdx="0" presStyleCnt="4"/>
      <dgm:spPr/>
    </dgm:pt>
    <dgm:pt modelId="{0B7F9860-2D3E-674E-AC7F-0AB2006B2052}" type="pres">
      <dgm:prSet presAssocID="{BD97B014-8DEF-5C46-A24B-7F45AD32E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40856-DC2A-DE41-9051-84719C57D423}" type="pres">
      <dgm:prSet presAssocID="{BD97B014-8DEF-5C46-A24B-7F45AD32E997}" presName="accent_2" presStyleCnt="0"/>
      <dgm:spPr/>
    </dgm:pt>
    <dgm:pt modelId="{D44557F5-294C-2C4A-AE37-3DBB1CB868EC}" type="pres">
      <dgm:prSet presAssocID="{BD97B014-8DEF-5C46-A24B-7F45AD32E997}" presName="accentRepeatNode" presStyleLbl="solidFgAcc1" presStyleIdx="1" presStyleCnt="4"/>
      <dgm:spPr/>
    </dgm:pt>
    <dgm:pt modelId="{0857132D-675C-864C-9C63-AAF53A8ADCDC}" type="pres">
      <dgm:prSet presAssocID="{DCBB28E6-3D9F-1442-8B2A-7F62A209C5E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F03E6-9C6D-F643-BC9B-E30E40CB2F1C}" type="pres">
      <dgm:prSet presAssocID="{DCBB28E6-3D9F-1442-8B2A-7F62A209C5EB}" presName="accent_3" presStyleCnt="0"/>
      <dgm:spPr/>
    </dgm:pt>
    <dgm:pt modelId="{5ADAE9EF-DD27-3E44-AAAF-7304D37D61BB}" type="pres">
      <dgm:prSet presAssocID="{DCBB28E6-3D9F-1442-8B2A-7F62A209C5EB}" presName="accentRepeatNode" presStyleLbl="solidFgAcc1" presStyleIdx="2" presStyleCnt="4"/>
      <dgm:spPr/>
    </dgm:pt>
    <dgm:pt modelId="{F76E4F0D-6B79-E84C-A307-1EFE66D2F945}" type="pres">
      <dgm:prSet presAssocID="{F4AD02AA-DA16-F14A-B706-0A3C2DB3F41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F04C5-ED05-D24D-AA90-D6121BD58B3B}" type="pres">
      <dgm:prSet presAssocID="{F4AD02AA-DA16-F14A-B706-0A3C2DB3F411}" presName="accent_4" presStyleCnt="0"/>
      <dgm:spPr/>
    </dgm:pt>
    <dgm:pt modelId="{1E7E87E7-AB1F-4C4C-A649-246B4A6E798A}" type="pres">
      <dgm:prSet presAssocID="{F4AD02AA-DA16-F14A-B706-0A3C2DB3F411}" presName="accentRepeatNode" presStyleLbl="solidFgAcc1" presStyleIdx="3" presStyleCnt="4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</dgm:ptLst>
  <dgm:cxnLst>
    <dgm:cxn modelId="{EE831961-8891-BC40-BA2D-0B190354DDA0}" srcId="{CD4EE77C-D943-E840-A10B-EE6C096F9A42}" destId="{DCBB28E6-3D9F-1442-8B2A-7F62A209C5EB}" srcOrd="2" destOrd="0" parTransId="{6C5D8B4B-3FD8-F34C-9CB1-CBD96C1ABE47}" sibTransId="{7067DC9E-1DBB-5A43-8AF8-FBE3B8A2346E}"/>
    <dgm:cxn modelId="{F9EEB4EF-4465-9B4D-9E15-81B28C87EF08}" srcId="{CD4EE77C-D943-E840-A10B-EE6C096F9A42}" destId="{554F0C55-7588-C64D-9608-E1AEC257E818}" srcOrd="0" destOrd="0" parTransId="{EBB34544-FBC6-1D4A-8CEF-6FD9C317B3F1}" sibTransId="{58523B29-C0EC-3945-A6A8-18573D20F969}"/>
    <dgm:cxn modelId="{B8EE6D0B-C035-4A67-A03C-03C1F1E19DA3}" type="presOf" srcId="{554F0C55-7588-C64D-9608-E1AEC257E818}" destId="{D036B776-425C-FC47-AF8E-1AA1ED28D7D6}" srcOrd="0" destOrd="0" presId="urn:microsoft.com/office/officeart/2008/layout/VerticalCurvedList"/>
    <dgm:cxn modelId="{3490FEE1-0894-4197-AEFB-297E09D9302D}" type="presOf" srcId="{F4AD02AA-DA16-F14A-B706-0A3C2DB3F411}" destId="{F76E4F0D-6B79-E84C-A307-1EFE66D2F945}" srcOrd="0" destOrd="0" presId="urn:microsoft.com/office/officeart/2008/layout/VerticalCurvedList"/>
    <dgm:cxn modelId="{3F3A202E-76CF-4787-A5FB-68E34E0BF559}" type="presOf" srcId="{CD4EE77C-D943-E840-A10B-EE6C096F9A42}" destId="{FC01B460-98B0-CA41-BCB9-D4DE8D37F27A}" srcOrd="0" destOrd="0" presId="urn:microsoft.com/office/officeart/2008/layout/VerticalCurvedList"/>
    <dgm:cxn modelId="{63AEF4A8-D17C-A347-9E25-50A525D2F765}" srcId="{CD4EE77C-D943-E840-A10B-EE6C096F9A42}" destId="{BD97B014-8DEF-5C46-A24B-7F45AD32E997}" srcOrd="1" destOrd="0" parTransId="{DF0C868B-A5C7-6E42-B3CE-1DB46DF198E3}" sibTransId="{78024BE4-FC25-514E-A0A5-0D690212FF54}"/>
    <dgm:cxn modelId="{008B33CE-83BB-484D-9DC5-57DD487D2E71}" type="presOf" srcId="{58523B29-C0EC-3945-A6A8-18573D20F969}" destId="{CD43F58E-116C-6546-A130-329B8B7805D6}" srcOrd="0" destOrd="0" presId="urn:microsoft.com/office/officeart/2008/layout/VerticalCurvedList"/>
    <dgm:cxn modelId="{FC094D09-2E22-9746-A35C-1E7CCF08E5D3}" srcId="{CD4EE77C-D943-E840-A10B-EE6C096F9A42}" destId="{F4AD02AA-DA16-F14A-B706-0A3C2DB3F411}" srcOrd="3" destOrd="0" parTransId="{08E9AAF9-B375-A74E-A0E6-62FBB5E3176C}" sibTransId="{777C69BD-A39F-4741-82CA-922340A862AE}"/>
    <dgm:cxn modelId="{B6F39752-B340-414A-962D-DDC1B630D777}" type="presOf" srcId="{DCBB28E6-3D9F-1442-8B2A-7F62A209C5EB}" destId="{0857132D-675C-864C-9C63-AAF53A8ADCDC}" srcOrd="0" destOrd="0" presId="urn:microsoft.com/office/officeart/2008/layout/VerticalCurvedList"/>
    <dgm:cxn modelId="{DE5FB94C-E8CA-4D11-A66A-5260CA9361C4}" type="presOf" srcId="{BD97B014-8DEF-5C46-A24B-7F45AD32E997}" destId="{0B7F9860-2D3E-674E-AC7F-0AB2006B2052}" srcOrd="0" destOrd="0" presId="urn:microsoft.com/office/officeart/2008/layout/VerticalCurvedList"/>
    <dgm:cxn modelId="{ADF1DDE6-5F1C-4F09-AD1D-25364CF07942}" type="presParOf" srcId="{FC01B460-98B0-CA41-BCB9-D4DE8D37F27A}" destId="{6DEB7C67-E599-3E45-93E4-75227E0B642A}" srcOrd="0" destOrd="0" presId="urn:microsoft.com/office/officeart/2008/layout/VerticalCurvedList"/>
    <dgm:cxn modelId="{A3C4F024-0E36-42D3-958D-B4CBE3AEC023}" type="presParOf" srcId="{6DEB7C67-E599-3E45-93E4-75227E0B642A}" destId="{891F6650-ED0F-BD44-9B5D-24E06C815A5A}" srcOrd="0" destOrd="0" presId="urn:microsoft.com/office/officeart/2008/layout/VerticalCurvedList"/>
    <dgm:cxn modelId="{1A7C5997-44BA-49CD-9F01-FC44F39691CE}" type="presParOf" srcId="{891F6650-ED0F-BD44-9B5D-24E06C815A5A}" destId="{1585E173-2F18-B542-B698-88ED2D3CFAA3}" srcOrd="0" destOrd="0" presId="urn:microsoft.com/office/officeart/2008/layout/VerticalCurvedList"/>
    <dgm:cxn modelId="{C717BEF4-BE63-4CEA-924E-8267C6011CBF}" type="presParOf" srcId="{891F6650-ED0F-BD44-9B5D-24E06C815A5A}" destId="{CD43F58E-116C-6546-A130-329B8B7805D6}" srcOrd="1" destOrd="0" presId="urn:microsoft.com/office/officeart/2008/layout/VerticalCurvedList"/>
    <dgm:cxn modelId="{C874F07B-8165-4068-AC31-53A84C121C3C}" type="presParOf" srcId="{891F6650-ED0F-BD44-9B5D-24E06C815A5A}" destId="{E3F8BE66-759A-6F43-910C-D6B6FA1B2CDF}" srcOrd="2" destOrd="0" presId="urn:microsoft.com/office/officeart/2008/layout/VerticalCurvedList"/>
    <dgm:cxn modelId="{6E0B4FC6-4E53-4BAB-9D7E-321915093FE5}" type="presParOf" srcId="{891F6650-ED0F-BD44-9B5D-24E06C815A5A}" destId="{73BC450D-4928-CF4A-AAC0-42C449ECB922}" srcOrd="3" destOrd="0" presId="urn:microsoft.com/office/officeart/2008/layout/VerticalCurvedList"/>
    <dgm:cxn modelId="{A6BE1A57-1230-4D7F-BE90-A56789BB6225}" type="presParOf" srcId="{6DEB7C67-E599-3E45-93E4-75227E0B642A}" destId="{D036B776-425C-FC47-AF8E-1AA1ED28D7D6}" srcOrd="1" destOrd="0" presId="urn:microsoft.com/office/officeart/2008/layout/VerticalCurvedList"/>
    <dgm:cxn modelId="{BBB1340F-CA1B-4CB3-BEF6-20754F42A51C}" type="presParOf" srcId="{6DEB7C67-E599-3E45-93E4-75227E0B642A}" destId="{97493D85-9ABE-574F-A701-5EA0DFE60769}" srcOrd="2" destOrd="0" presId="urn:microsoft.com/office/officeart/2008/layout/VerticalCurvedList"/>
    <dgm:cxn modelId="{D6FBF8A0-9B24-45F7-A405-55BBA5A68538}" type="presParOf" srcId="{97493D85-9ABE-574F-A701-5EA0DFE60769}" destId="{3A0C2AE7-28E2-8444-B4C7-010B8BAFE7A3}" srcOrd="0" destOrd="0" presId="urn:microsoft.com/office/officeart/2008/layout/VerticalCurvedList"/>
    <dgm:cxn modelId="{BD79FB7B-968C-4B72-89FC-CD2F90458672}" type="presParOf" srcId="{6DEB7C67-E599-3E45-93E4-75227E0B642A}" destId="{0B7F9860-2D3E-674E-AC7F-0AB2006B2052}" srcOrd="3" destOrd="0" presId="urn:microsoft.com/office/officeart/2008/layout/VerticalCurvedList"/>
    <dgm:cxn modelId="{87AD31A7-7A8F-4715-BA7B-F072A0FA9953}" type="presParOf" srcId="{6DEB7C67-E599-3E45-93E4-75227E0B642A}" destId="{B6F40856-DC2A-DE41-9051-84719C57D423}" srcOrd="4" destOrd="0" presId="urn:microsoft.com/office/officeart/2008/layout/VerticalCurvedList"/>
    <dgm:cxn modelId="{B1E4C5BA-0632-4941-A531-1962E202F596}" type="presParOf" srcId="{B6F40856-DC2A-DE41-9051-84719C57D423}" destId="{D44557F5-294C-2C4A-AE37-3DBB1CB868EC}" srcOrd="0" destOrd="0" presId="urn:microsoft.com/office/officeart/2008/layout/VerticalCurvedList"/>
    <dgm:cxn modelId="{518C312D-20ED-422A-A8DE-525EDC68C1D6}" type="presParOf" srcId="{6DEB7C67-E599-3E45-93E4-75227E0B642A}" destId="{0857132D-675C-864C-9C63-AAF53A8ADCDC}" srcOrd="5" destOrd="0" presId="urn:microsoft.com/office/officeart/2008/layout/VerticalCurvedList"/>
    <dgm:cxn modelId="{43AC3424-5DB8-46B9-AABE-361A86DFBB6B}" type="presParOf" srcId="{6DEB7C67-E599-3E45-93E4-75227E0B642A}" destId="{E6FF03E6-9C6D-F643-BC9B-E30E40CB2F1C}" srcOrd="6" destOrd="0" presId="urn:microsoft.com/office/officeart/2008/layout/VerticalCurvedList"/>
    <dgm:cxn modelId="{67861E24-52A5-4DC8-B64B-86DFE0534A5D}" type="presParOf" srcId="{E6FF03E6-9C6D-F643-BC9B-E30E40CB2F1C}" destId="{5ADAE9EF-DD27-3E44-AAAF-7304D37D61BB}" srcOrd="0" destOrd="0" presId="urn:microsoft.com/office/officeart/2008/layout/VerticalCurvedList"/>
    <dgm:cxn modelId="{0B5CAE52-A2D3-4A26-AFC5-7FCA18D3CEEB}" type="presParOf" srcId="{6DEB7C67-E599-3E45-93E4-75227E0B642A}" destId="{F76E4F0D-6B79-E84C-A307-1EFE66D2F945}" srcOrd="7" destOrd="0" presId="urn:microsoft.com/office/officeart/2008/layout/VerticalCurvedList"/>
    <dgm:cxn modelId="{9FF9E315-79D7-4EC2-94CC-1F0E37405D45}" type="presParOf" srcId="{6DEB7C67-E599-3E45-93E4-75227E0B642A}" destId="{D3AF04C5-ED05-D24D-AA90-D6121BD58B3B}" srcOrd="8" destOrd="0" presId="urn:microsoft.com/office/officeart/2008/layout/VerticalCurvedList"/>
    <dgm:cxn modelId="{61EC7C3A-46C3-47EA-A048-1ABABC9BCF96}" type="presParOf" srcId="{D3AF04C5-ED05-D24D-AA90-D6121BD58B3B}" destId="{1E7E87E7-AB1F-4C4C-A649-246B4A6E79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F58E-116C-6546-A130-329B8B7805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6B776-425C-FC47-AF8E-1AA1ED28D7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440"/>
        <a:ext cx="5580684" cy="625205"/>
      </dsp:txXfrm>
    </dsp:sp>
    <dsp:sp modelId="{3A0C2AE7-28E2-8444-B4C7-010B8BAFE7A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F9860-2D3E-674E-AC7F-0AB2006B2052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1250411"/>
        <a:ext cx="5222240" cy="625205"/>
      </dsp:txXfrm>
    </dsp:sp>
    <dsp:sp modelId="{D44557F5-294C-2C4A-AE37-3DBB1CB868EC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7132D-675C-864C-9C63-AAF53A8ADCDC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2188382"/>
        <a:ext cx="5222240" cy="625205"/>
      </dsp:txXfrm>
    </dsp:sp>
    <dsp:sp modelId="{5ADAE9EF-DD27-3E44-AAAF-7304D37D61BB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E4F0D-6B79-E84C-A307-1EFE66D2F945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smtClean="0">
              <a:latin typeface="黑体"/>
              <a:ea typeface="黑体"/>
              <a:cs typeface="黑体"/>
            </a:rPr>
            <a:t>嵌入式应用领域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6353"/>
        <a:ext cx="5580684" cy="625205"/>
      </dsp:txXfrm>
    </dsp:sp>
    <dsp:sp modelId="{1E7E87E7-AB1F-4C4C-A649-246B4A6E798A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F58E-116C-6546-A130-329B8B7805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6B776-425C-FC47-AF8E-1AA1ED28D7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440"/>
        <a:ext cx="5580684" cy="625205"/>
      </dsp:txXfrm>
    </dsp:sp>
    <dsp:sp modelId="{3A0C2AE7-28E2-8444-B4C7-010B8BAFE7A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0B7F9860-2D3E-674E-AC7F-0AB2006B2052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1250411"/>
        <a:ext cx="5222240" cy="625205"/>
      </dsp:txXfrm>
    </dsp:sp>
    <dsp:sp modelId="{D44557F5-294C-2C4A-AE37-3DBB1CB868EC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7132D-675C-864C-9C63-AAF53A8ADCDC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2188382"/>
        <a:ext cx="5222240" cy="625205"/>
      </dsp:txXfrm>
    </dsp:sp>
    <dsp:sp modelId="{5ADAE9EF-DD27-3E44-AAAF-7304D37D61BB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E4F0D-6B79-E84C-A307-1EFE66D2F945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6353"/>
        <a:ext cx="5580684" cy="625205"/>
      </dsp:txXfrm>
    </dsp:sp>
    <dsp:sp modelId="{1E7E87E7-AB1F-4C4C-A649-246B4A6E798A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F58E-116C-6546-A130-329B8B7805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6B776-425C-FC47-AF8E-1AA1ED28D7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440"/>
        <a:ext cx="5580684" cy="625205"/>
      </dsp:txXfrm>
    </dsp:sp>
    <dsp:sp modelId="{3A0C2AE7-28E2-8444-B4C7-010B8BAFE7A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F9860-2D3E-674E-AC7F-0AB2006B2052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1250411"/>
        <a:ext cx="5222240" cy="625205"/>
      </dsp:txXfrm>
    </dsp:sp>
    <dsp:sp modelId="{D44557F5-294C-2C4A-AE37-3DBB1CB868EC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0857132D-675C-864C-9C63-AAF53A8ADCDC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2188382"/>
        <a:ext cx="5222240" cy="625205"/>
      </dsp:txXfrm>
    </dsp:sp>
    <dsp:sp modelId="{5ADAE9EF-DD27-3E44-AAAF-7304D37D61BB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E4F0D-6B79-E84C-A307-1EFE66D2F945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6353"/>
        <a:ext cx="5580684" cy="625205"/>
      </dsp:txXfrm>
    </dsp:sp>
    <dsp:sp modelId="{1E7E87E7-AB1F-4C4C-A649-246B4A6E798A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F58E-116C-6546-A130-329B8B7805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6B776-425C-FC47-AF8E-1AA1ED28D7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440"/>
        <a:ext cx="5580684" cy="625205"/>
      </dsp:txXfrm>
    </dsp:sp>
    <dsp:sp modelId="{3A0C2AE7-28E2-8444-B4C7-010B8BAFE7A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F9860-2D3E-674E-AC7F-0AB2006B2052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1250411"/>
        <a:ext cx="5222240" cy="625205"/>
      </dsp:txXfrm>
    </dsp:sp>
    <dsp:sp modelId="{D44557F5-294C-2C4A-AE37-3DBB1CB868EC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7132D-675C-864C-9C63-AAF53A8ADCDC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2188382"/>
        <a:ext cx="5222240" cy="625205"/>
      </dsp:txXfrm>
    </dsp:sp>
    <dsp:sp modelId="{5ADAE9EF-DD27-3E44-AAAF-7304D37D61BB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F76E4F0D-6B79-E84C-A307-1EFE66D2F945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6353"/>
        <a:ext cx="5580684" cy="625205"/>
      </dsp:txXfrm>
    </dsp:sp>
    <dsp:sp modelId="{1E7E87E7-AB1F-4C4C-A649-246B4A6E798A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F58E-116C-6546-A130-329B8B7805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6B776-425C-FC47-AF8E-1AA1ED28D7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嵌入式系统概念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440"/>
        <a:ext cx="5580684" cy="625205"/>
      </dsp:txXfrm>
    </dsp:sp>
    <dsp:sp modelId="{3A0C2AE7-28E2-8444-B4C7-010B8BAFE7A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F9860-2D3E-674E-AC7F-0AB2006B2052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嵌入式系统发展历程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1250411"/>
        <a:ext cx="5222240" cy="625205"/>
      </dsp:txXfrm>
    </dsp:sp>
    <dsp:sp modelId="{D44557F5-294C-2C4A-AE37-3DBB1CB868EC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7132D-675C-864C-9C63-AAF53A8ADCDC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嵌入式系统构成要素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818573" y="2188382"/>
        <a:ext cx="5222240" cy="625205"/>
      </dsp:txXfrm>
    </dsp:sp>
    <dsp:sp modelId="{5ADAE9EF-DD27-3E44-AAAF-7304D37D61BB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E4F0D-6B79-E84C-A307-1EFE66D2F945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6257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黑体"/>
              <a:ea typeface="黑体"/>
              <a:cs typeface="黑体"/>
            </a:rPr>
            <a:t>嵌入式应用领域</a:t>
          </a:r>
          <a:endParaRPr lang="zh-CN" altLang="en-US" sz="3100" b="1" kern="1200" dirty="0">
            <a:latin typeface="黑体"/>
            <a:ea typeface="黑体"/>
            <a:cs typeface="黑体"/>
          </a:endParaRPr>
        </a:p>
      </dsp:txBody>
      <dsp:txXfrm>
        <a:off x="460128" y="3126353"/>
        <a:ext cx="5580684" cy="625205"/>
      </dsp:txXfrm>
    </dsp:sp>
    <dsp:sp modelId="{1E7E87E7-AB1F-4C4C-A649-246B4A6E798A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fld id="{B89A91B8-20BC-4AB7-B810-807E56240B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5775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fld id="{F1CF07B9-B397-4743-A9E8-13A1C74A48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7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32134E9-B856-4EE3-AF41-193A20A46866}" type="slidenum">
              <a:rPr lang="en-US" altLang="zh-CN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zh-CN" sz="2400" smtClean="0"/>
          </a:p>
        </p:txBody>
      </p:sp>
    </p:spTree>
    <p:extLst>
      <p:ext uri="{BB962C8B-B14F-4D97-AF65-F5344CB8AC3E}">
        <p14:creationId xmlns:p14="http://schemas.microsoft.com/office/powerpoint/2010/main" val="353515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87FA55-B879-4AF9-96FA-92960A8A1ED4}" type="slidenum">
              <a:rPr kumimoji="0" lang="en-US" altLang="zh-CN"/>
              <a:pPr eaLnBrk="1" hangingPunct="1"/>
              <a:t>48</a:t>
            </a:fld>
            <a:endParaRPr kumimoji="0"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3341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C3CB8C3-7D82-47A2-9431-AEEEAB1B5032}" type="slidenum">
              <a:rPr kumimoji="0" lang="en-US" altLang="zh-CN"/>
              <a:pPr eaLnBrk="1" hangingPunct="1"/>
              <a:t>49</a:t>
            </a:fld>
            <a:endParaRPr kumimoji="0"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05761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73342EF-466B-4756-BEAF-D21937C24EB5}" type="slidenum">
              <a:rPr kumimoji="0" lang="en-US" altLang="zh-CN"/>
              <a:pPr eaLnBrk="1" hangingPunct="1"/>
              <a:t>50</a:t>
            </a:fld>
            <a:endParaRPr kumimoji="0"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995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C5B37E-08F6-4358-A01B-7D30F6C89193}" type="slidenum">
              <a:rPr kumimoji="0" lang="en-US" altLang="zh-CN"/>
              <a:pPr eaLnBrk="1" hangingPunct="1"/>
              <a:t>51</a:t>
            </a:fld>
            <a:endParaRPr kumimoji="0"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8705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9AF5DA6-2D26-44AE-8761-05E937F43CAF}" type="slidenum">
              <a:rPr kumimoji="0" lang="en-US" altLang="zh-CN"/>
              <a:pPr eaLnBrk="1" hangingPunct="1"/>
              <a:t>52</a:t>
            </a:fld>
            <a:endParaRPr kumimoji="0"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29825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06524FE-684B-4533-B203-4F4B0DF06793}" type="slidenum">
              <a:rPr kumimoji="0" lang="en-US" altLang="zh-CN"/>
              <a:pPr eaLnBrk="1" hangingPunct="1"/>
              <a:t>53</a:t>
            </a:fld>
            <a:endParaRPr kumimoji="0"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022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6C80DD-5151-421D-BEB5-ED4DBF59B9F2}" type="slidenum">
              <a:rPr kumimoji="0" lang="en-US" altLang="zh-CN"/>
              <a:pPr eaLnBrk="1" hangingPunct="1"/>
              <a:t>54</a:t>
            </a:fld>
            <a:endParaRPr kumimoji="0"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39545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17EC724-B160-483C-BB2E-FF28D83FDDC6}" type="slidenum">
              <a:rPr kumimoji="0" lang="en-US" altLang="zh-CN"/>
              <a:pPr eaLnBrk="1" hangingPunct="1"/>
              <a:t>55</a:t>
            </a:fld>
            <a:endParaRPr kumimoji="0"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74429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716CB9-4CC6-4E9D-94F8-B4538E905FA8}" type="slidenum">
              <a:rPr kumimoji="0" lang="en-US" altLang="zh-CN"/>
              <a:pPr eaLnBrk="1" hangingPunct="1"/>
              <a:t>56</a:t>
            </a:fld>
            <a:endParaRPr kumimoji="0"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25742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9883712-3125-4B26-8281-88AE54FB8757}" type="slidenum">
              <a:rPr kumimoji="0" lang="en-US" altLang="zh-CN"/>
              <a:pPr eaLnBrk="1" hangingPunct="1"/>
              <a:t>57</a:t>
            </a:fld>
            <a:endParaRPr kumimoji="0"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4633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6E1605D-8AA2-458D-841E-3BC6504E6B1B}" type="slidenum">
              <a:rPr kumimoji="0" lang="zh-CN" altLang="en-US"/>
              <a:pPr eaLnBrk="1" hangingPunct="1"/>
              <a:t>25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45395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6BE2861-6C82-4C2A-811D-2CC9EE8D3A36}" type="slidenum">
              <a:rPr kumimoji="0" lang="en-US" altLang="zh-CN"/>
              <a:pPr eaLnBrk="1" hangingPunct="1"/>
              <a:t>58</a:t>
            </a:fld>
            <a:endParaRPr kumimoji="0"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60956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98DB96-58D7-4502-A5C5-A90402D4269D}" type="slidenum">
              <a:rPr kumimoji="0" lang="en-US" altLang="zh-CN"/>
              <a:pPr eaLnBrk="1" hangingPunct="1"/>
              <a:t>59</a:t>
            </a:fld>
            <a:endParaRPr kumimoji="0"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543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89092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555E042-2675-403E-AA98-66C8EDB95E12}" type="slidenum">
              <a:rPr lang="zh-CN" altLang="en-US"/>
              <a:pPr eaLnBrk="1" hangingPunct="1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7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90116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A18829-4077-4830-BC05-961257437905}" type="slidenum">
              <a:rPr lang="zh-CN" altLang="en-US"/>
              <a:pPr eaLnBrk="1" hangingPunct="1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8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B3E7CCC-18E6-43E4-AB57-BC0D537E3FC1}" type="slidenum">
              <a:rPr kumimoji="0" lang="en-US" altLang="zh-CN"/>
              <a:pPr eaLnBrk="1" hangingPunct="1"/>
              <a:t>41</a:t>
            </a:fld>
            <a:endParaRPr kumimoji="0"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606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9041DAD-940A-42BB-9103-BADE4E69A920}" type="slidenum">
              <a:rPr kumimoji="0" lang="en-US" altLang="zh-CN"/>
              <a:pPr eaLnBrk="1" hangingPunct="1"/>
              <a:t>42</a:t>
            </a:fld>
            <a:endParaRPr kumimoji="0"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4177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A2898E-9E54-4D41-B6D6-EC78F7E9DB68}" type="slidenum">
              <a:rPr kumimoji="0" lang="en-US" altLang="zh-CN"/>
              <a:pPr eaLnBrk="1" hangingPunct="1"/>
              <a:t>45</a:t>
            </a:fld>
            <a:endParaRPr kumimoji="0"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5302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F83BC3-D0CE-4A73-A555-CAAA79ED657C}" type="slidenum">
              <a:rPr kumimoji="0" lang="en-US" altLang="zh-CN"/>
              <a:pPr eaLnBrk="1" hangingPunct="1"/>
              <a:t>46</a:t>
            </a:fld>
            <a:endParaRPr kumimoji="0"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3777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D894F7-0E48-4D6D-A0A9-879572685210}" type="slidenum">
              <a:rPr kumimoji="0" lang="en-US" altLang="zh-CN"/>
              <a:pPr eaLnBrk="1" hangingPunct="1"/>
              <a:t>47</a:t>
            </a:fld>
            <a:endParaRPr kumimoji="0"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8314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5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BF809-CF4B-477F-A6C6-C61BF27B4AB6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D61B4-6D6E-4C71-A7B0-9F0E427D71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34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A54F1-B97C-41D6-B54F-21FBF67920D0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1588A-CA7A-4723-917F-266534C147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66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95847-03F8-4DB7-B3BE-E484EE8B7449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D6937-CE5B-4387-9589-DE855BA414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38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49C21-1708-4D08-859A-DA411502D8D0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FF23E-3714-49C2-9DB8-A271A6E945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78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304800"/>
            <a:ext cx="8001000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7AEB859-4C1C-44E4-9BE5-F4187B045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085194"/>
      </p:ext>
    </p:extLst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ED2DF-2AE8-481E-8D91-C18B4ECC6C64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65339-60DE-4E5C-98B5-DBC04633CF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17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E61D4-3E81-48EE-89A7-3E9D73A0E9FA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3B30C-7A4A-4C8B-845E-EFB0BD7DDF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93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9C19-E2A6-4F7E-9C22-6F648B04C7B6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9880C-67CC-405D-98AE-F79214B1CA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43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0FC57-0751-4F0D-9614-3425669C8AB7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38DD4-BD3E-4A9F-AB28-78522254D6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84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D8D74-9036-4A08-A21A-5722A455D58F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57FB5-BECF-45C3-BAB8-68A4F1782C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86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B9552-FD8F-4485-9A35-7309C1B08598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CB052-EFC0-477A-ADCC-68A651A7D1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096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E861E-D032-410A-A89D-3320C16485E6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52E30-16A7-4ED1-AE9E-81B8B14B10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C0FDB-69D0-4451-92EB-F581AC902637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AC626-8678-4FD3-BDC5-A12BA5662B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187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fld id="{DBEBF28D-0530-44A5-B8B0-DC8294F24CD9}" type="datetime1">
              <a:rPr lang="zh-CN" altLang="en-US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4147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机械工业出版社</a:t>
            </a:r>
          </a:p>
        </p:txBody>
      </p:sp>
      <p:sp>
        <p:nvSpPr>
          <p:cNvPr id="4147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fld id="{5409BEAE-3AE4-43EC-8DBD-7A9481AAB4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5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://www.toshibadirect.com/td/b2c/pdet.to?seg=HHO&amp;poid=362704" TargetMode="External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hyperlink" Target="http://eshop.macsales.com/shop/ModBook" TargetMode="External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://event.adtecsys.com/repo2006/cptex_taipei/index35.html" TargetMode="External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newswire.com/cgi-bin/stories.pl?ACCT=104&amp;STORY=/www/story/02-05-2007/0004520104&amp;EDATE=" TargetMode="External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okia.com/A4136001?newsid=1104226" TargetMode="External"/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ickr.com/photos/twodotone/219002033/in/set-72157594242767419/" TargetMode="External"/><Relationship Id="rId5" Type="http://schemas.openxmlformats.org/officeDocument/2006/relationships/image" Target="../media/image43.jpeg"/><Relationship Id="rId10" Type="http://schemas.openxmlformats.org/officeDocument/2006/relationships/image" Target="../media/image46.jpeg"/><Relationship Id="rId4" Type="http://schemas.openxmlformats.org/officeDocument/2006/relationships/hyperlink" Target="http://www.nokia.com/A4136001?newsid=1104232" TargetMode="External"/><Relationship Id="rId9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hilippgilgen.ch/pofo_bonus_06.html" TargetMode="External"/><Relationship Id="rId5" Type="http://schemas.openxmlformats.org/officeDocument/2006/relationships/image" Target="../media/image49.jpeg"/><Relationship Id="rId4" Type="http://schemas.openxmlformats.org/officeDocument/2006/relationships/hyperlink" Target="http://www.amazon.co.jp/%E3%83%90%E3%83%B3%E3%83%97%E3%83%AC%E3%82%B9%E3%83%88-%E8%B5%B7%E5%BA%8A%E8%A3%85%E7%BD%AE-DANGERBOMB-CLOCK/dp/B000LPRZTS" TargetMode="External"/><Relationship Id="rId9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psp-news.dcemu.co.uk/map-this-version-0-461s-beta-with-support-for-psp-290-gps-accessory-49838.html" TargetMode="External"/><Relationship Id="rId3" Type="http://schemas.openxmlformats.org/officeDocument/2006/relationships/image" Target="../media/image53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asus.com/news_show.aspx?id=5507" TargetMode="External"/><Relationship Id="rId11" Type="http://schemas.openxmlformats.org/officeDocument/2006/relationships/image" Target="../media/image58.jpeg"/><Relationship Id="rId5" Type="http://schemas.openxmlformats.org/officeDocument/2006/relationships/image" Target="../media/image55.jpeg"/><Relationship Id="rId10" Type="http://schemas.openxmlformats.org/officeDocument/2006/relationships/hyperlink" Target="http://www.nokia.com/A4136001?newsid=1104217" TargetMode="External"/><Relationship Id="rId4" Type="http://schemas.openxmlformats.org/officeDocument/2006/relationships/image" Target="../media/image54.jpeg"/><Relationship Id="rId9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://www.i4u.com/article7803.html" TargetMode="External"/><Relationship Id="rId7" Type="http://schemas.openxmlformats.org/officeDocument/2006/relationships/image" Target="../media/image62.jpe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hyperlink" Target="http://cn.engadget.com/category/portablevideo/SOV42725" TargetMode="External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://www.engadget.com/2007/02/08/genius-introduces-the-g-note-7100-digital-pad/" TargetMode="External"/><Relationship Id="rId4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2.jpeg"/><Relationship Id="rId3" Type="http://schemas.openxmlformats.org/officeDocument/2006/relationships/image" Target="../media/image76.jpeg"/><Relationship Id="rId7" Type="http://schemas.openxmlformats.org/officeDocument/2006/relationships/hyperlink" Target="http://www.goldenshop.com.hk/AI-trad/wii/boxinglove.htm" TargetMode="External"/><Relationship Id="rId12" Type="http://schemas.openxmlformats.org/officeDocument/2006/relationships/hyperlink" Target="http://www.joystiq.com/2007/01/22/tretton-ps3-will-be-difficult-to-cost-reduc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1.jpeg"/><Relationship Id="rId5" Type="http://schemas.openxmlformats.org/officeDocument/2006/relationships/hyperlink" Target="http://www.mcvuk.com/Nintendo-cuts-GameCube-support" TargetMode="External"/><Relationship Id="rId15" Type="http://schemas.openxmlformats.org/officeDocument/2006/relationships/image" Target="../media/image83.jpeg"/><Relationship Id="rId10" Type="http://schemas.openxmlformats.org/officeDocument/2006/relationships/hyperlink" Target="http://www.google.com/translate?u=http://blog.livedoor.jp/fumi23okmr/&amp;langpair=ja|en&amp;hl=en&amp;ie=UTF8" TargetMode="External"/><Relationship Id="rId4" Type="http://schemas.openxmlformats.org/officeDocument/2006/relationships/image" Target="../media/image77.jpeg"/><Relationship Id="rId9" Type="http://schemas.openxmlformats.org/officeDocument/2006/relationships/image" Target="../media/image80.jpeg"/><Relationship Id="rId14" Type="http://schemas.openxmlformats.org/officeDocument/2006/relationships/hyperlink" Target="http://images.google.cn/imgres?imgurl=http://www.gizmodo.com/assets/resources/2006/09/nintendo-wii.jpg&amp;imgrefurl=http://www.gizmodo.com/gadgets/wii/&amp;h=375&amp;w=500&amp;sz=18&amp;hl=zh-CN&amp;start=22&amp;tbnid=1HO4rs0OR8PlEM:&amp;tbnh=98&amp;tbnw=130&amp;prev=/images?q=WII&amp;start=20&amp;ndsp=20&amp;svnum=10&amp;complete=1&amp;hl=zh-CN&amp;lr=lang_zh-CN&amp;newwindow=1&amp;sa=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hyperlink" Target="http://news.sel.sony.com/en/press_room/consumer/digital_imaging/camcorders/HDD/release/27544.html" TargetMode="External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etsgodigital.org/en/12998/fujifilm_finepix_s5700/" TargetMode="Externa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image" Target="../media/image90.pn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pple.com/pr/library/2007/02/21iphone.html" TargetMode="External"/><Relationship Id="rId3" Type="http://schemas.openxmlformats.org/officeDocument/2006/relationships/image" Target="../media/image96.jpe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hyperlink" Target="http://www.pguerra.it/index_en.html" TargetMode="External"/><Relationship Id="rId9" Type="http://schemas.openxmlformats.org/officeDocument/2006/relationships/image" Target="../media/image10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late.google.com/translate?u=http://buffalo.jp/&amp;langpair=ja|en&amp;hl=en&amp;ie=UTF-8&amp;oe=UTF-8&amp;prev=/language_too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hyperlink" Target="http://tech.sina.com.cn/d/2006-11-14/09311235763.shtml" TargetMode="External"/><Relationship Id="rId7" Type="http://schemas.openxmlformats.org/officeDocument/2006/relationships/hyperlink" Target="http://robotgossip.blogspot.com/2007/02/unmanned-helicopter-for-everest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11" Type="http://schemas.openxmlformats.org/officeDocument/2006/relationships/image" Target="../media/image122.png"/><Relationship Id="rId5" Type="http://schemas.openxmlformats.org/officeDocument/2006/relationships/hyperlink" Target="http://www.gadgetuniverse.com/product_detail.asp?roi=echo3-1073273532-1166105&amp;SRC=EM070203&amp;rsource=EMAIL&amp;keywd=EM070203&amp;SKU=TV+322+W" TargetMode="External"/><Relationship Id="rId10" Type="http://schemas.openxmlformats.org/officeDocument/2006/relationships/image" Target="../media/image121.jpeg"/><Relationship Id="rId4" Type="http://schemas.openxmlformats.org/officeDocument/2006/relationships/image" Target="../media/image118.jpeg"/><Relationship Id="rId9" Type="http://schemas.openxmlformats.org/officeDocument/2006/relationships/hyperlink" Target="http://www.sfgate.com/cgi-bin/blogs/sfgate/indexn/detail?blogid=5&amp;entry_id=1285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hyperlink" Target="http://news.yahoo.com/s/nm/20070115/tc_nm/csr_acquisitions_dc" TargetMode="External"/><Relationship Id="rId7" Type="http://schemas.openxmlformats.org/officeDocument/2006/relationships/hyperlink" Target="http://appft1.uspto.gov/netacgi/nph-Parser?Sect1=PTO1&amp;Sect2=HITOFF&amp;d=PG01&amp;p=1&amp;u=/netahtml/PTO/srchnum.html&amp;r=1&amp;f=G&amp;l=50&amp;s1=%2220070008113%22.PGNR.&amp;OS=DN/20070008113&amp;RS=DN/2007000811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2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5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4.png"/><Relationship Id="rId4" Type="http://schemas.openxmlformats.org/officeDocument/2006/relationships/oleObject" Target="../embeddings/oleObject21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章 嵌入式系统概论</a:t>
            </a:r>
            <a:r>
              <a:rPr lang="en-US" altLang="zh-CN" smtClean="0"/>
              <a:t>b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(5/7)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735013" y="1706563"/>
            <a:ext cx="7437437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嵌入式系统大都有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功耗约束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如：珍贵文物微气象环境监测</a:t>
            </a:r>
          </a:p>
          <a:p>
            <a:pPr lvl="2" eaLnBrk="1" hangingPunct="1">
              <a:lnSpc>
                <a:spcPct val="110000"/>
              </a:lnSpc>
              <a:spcBef>
                <a:spcPct val="1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要求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分钟采样一次，每个采样节点采用电池供电，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年更新一次。采用常规的方法，能量只能持续工作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天！</a:t>
            </a:r>
          </a:p>
          <a:p>
            <a:pPr lvl="2" eaLnBrk="1" hangingPunct="1">
              <a:lnSpc>
                <a:spcPct val="110000"/>
              </a:lnSpc>
              <a:spcBef>
                <a:spcPct val="1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引入间歇工作方式，从而降低功耗，节省能量。</a:t>
            </a:r>
            <a:endParaRPr lang="en-US" altLang="zh-CN" sz="20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10000"/>
              </a:lnSpc>
              <a:spcBef>
                <a:spcPct val="1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WSN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（无线传感网）节点一般能工作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1-2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年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558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(6/7)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735013" y="1700213"/>
            <a:ext cx="7797800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嵌入式系统比桌面通用系统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可用资源少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得多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为降低系统成本，降低功耗，嵌入式系统的资源配置遵循够用就行！</a:t>
            </a: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因此早年的嵌入式系统的主题是“裁剪”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随着集成化模块化趋势，目前某些领域的嵌入式系统，如刀片式路由器，其可用资源接近甚至超过桌面通用系统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755650" y="4221163"/>
            <a:ext cx="7920038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嵌入式系统的开发需要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专用工具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和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特殊方法</a:t>
            </a:r>
            <a:endParaRPr lang="zh-CN" altLang="en-US" sz="24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开发：交叉编译、交叉链接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调试：仿真器、虚拟机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更新：在线升级等</a:t>
            </a:r>
          </a:p>
        </p:txBody>
      </p:sp>
    </p:spTree>
    <p:extLst>
      <p:ext uri="{BB962C8B-B14F-4D97-AF65-F5344CB8AC3E}">
        <p14:creationId xmlns:p14="http://schemas.microsoft.com/office/powerpoint/2010/main" val="32833487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(7/7)</a:t>
            </a:r>
          </a:p>
        </p:txBody>
      </p:sp>
      <p:sp>
        <p:nvSpPr>
          <p:cNvPr id="27651" name="Rectangle 10"/>
          <p:cNvSpPr>
            <a:spLocks noChangeArrowheads="1"/>
          </p:cNvSpPr>
          <p:nvPr/>
        </p:nvSpPr>
        <p:spPr bwMode="auto">
          <a:xfrm>
            <a:off x="735013" y="1635125"/>
            <a:ext cx="779780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b="1">
                <a:solidFill>
                  <a:schemeClr val="tx2"/>
                </a:solidFill>
              </a:rPr>
              <a:t> </a:t>
            </a:r>
            <a:r>
              <a:rPr lang="zh-CN" altLang="en-US" sz="2400" b="1">
                <a:solidFill>
                  <a:schemeClr val="tx2"/>
                </a:solidFill>
              </a:rPr>
              <a:t>嵌入式系统开发是一项</a:t>
            </a:r>
            <a:r>
              <a:rPr lang="zh-CN" altLang="en-US" sz="2400" b="1">
                <a:solidFill>
                  <a:srgbClr val="FF0000"/>
                </a:solidFill>
              </a:rPr>
              <a:t>综合</a:t>
            </a:r>
            <a:r>
              <a:rPr lang="zh-CN" altLang="en-US" sz="2400" b="1">
                <a:solidFill>
                  <a:schemeClr val="tx2"/>
                </a:solidFill>
              </a:rPr>
              <a:t>的计算机应用技术</a:t>
            </a:r>
            <a:endParaRPr lang="zh-CN" altLang="en-US" sz="24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系统结构：状态控制器、中断控制器处理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汇编语言：操纵外围设备、端口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操作系统：设置运行任务、通讯、互斥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编译原理：交叉编译、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bootloader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加载</a:t>
            </a:r>
          </a:p>
        </p:txBody>
      </p:sp>
    </p:spTree>
    <p:extLst>
      <p:ext uri="{BB962C8B-B14F-4D97-AF65-F5344CB8AC3E}">
        <p14:creationId xmlns:p14="http://schemas.microsoft.com/office/powerpoint/2010/main" val="34454386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684213" y="333375"/>
            <a:ext cx="34607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B0F0"/>
                </a:solidFill>
                <a:ea typeface="黑体" panose="02010609060101010101" pitchFamily="49" charset="-122"/>
              </a:rPr>
              <a:t>提纲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432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嵌入式系统的发展历程</a:t>
            </a:r>
            <a:endParaRPr lang="zh-CN" altLang="en-US" smtClean="0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84213" y="1700213"/>
            <a:ext cx="815816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嵌入式系统出现于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世纪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60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年代，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40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多年来随着计算机技术、电子信息技术的发展，嵌入式系统的各项技术蓬勃发展，市场迅猛扩大，已深入生产和生活的各个角落。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4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嵌入式系统发展的三个阶段</a:t>
            </a:r>
          </a:p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嵌入式系统的出现和兴起                （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1960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1970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）</a:t>
            </a:r>
          </a:p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嵌入式系统走向繁荣，软件、硬件日臻完善（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1971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1989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）</a:t>
            </a:r>
          </a:p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嵌入式系统应用走向纵深化发展          （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1990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－至今）</a:t>
            </a:r>
          </a:p>
        </p:txBody>
      </p:sp>
    </p:spTree>
    <p:extLst>
      <p:ext uri="{BB962C8B-B14F-4D97-AF65-F5344CB8AC3E}">
        <p14:creationId xmlns:p14="http://schemas.microsoft.com/office/powerpoint/2010/main" val="13179467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68313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嵌入式系统的出现和兴起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735013" y="1490663"/>
            <a:ext cx="79406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第一代电子管计算机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(1946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1957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，无法满足嵌入式计算所要求的体积小、重量轻、耗电少、可靠性高、实时性强等一系列要求。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60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年代，第二代晶体管计算机系统开始应用：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第一台机载专用数字计算机是美国海军舰载轰炸机“民团团员”号研制的多功能数字分析器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(Verdan)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。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1962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年美国乙烯厂实现了工业装置中的第一个直接数字控制。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1965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1970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年，第三代集成电路化计算机系统应用：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第一次使用机载数字计算机控制：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1965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年发射的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Gemini3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号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第一次通过容错来提高可靠性：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1968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年阿波罗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号、土星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号。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0724" name="Object 8"/>
          <p:cNvGraphicFramePr>
            <a:graphicFrameLocks noChangeAspect="1"/>
          </p:cNvGraphicFramePr>
          <p:nvPr/>
        </p:nvGraphicFramePr>
        <p:xfrm>
          <a:off x="1403350" y="4770438"/>
          <a:ext cx="13335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8" name="位图图像" r:id="rId3" imgW="1333333" imgH="1295238" progId="Paint.Picture">
                  <p:embed/>
                </p:oleObj>
              </mc:Choice>
              <mc:Fallback>
                <p:oleObj name="位图图像" r:id="rId3" imgW="1333333" imgH="1295238" progId="Paint.Picture">
                  <p:embed/>
                  <p:pic>
                    <p:nvPicPr>
                      <p:cNvPr id="307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770438"/>
                        <a:ext cx="13335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9"/>
          <p:cNvGraphicFramePr>
            <a:graphicFrameLocks noChangeAspect="1"/>
          </p:cNvGraphicFramePr>
          <p:nvPr/>
        </p:nvGraphicFramePr>
        <p:xfrm>
          <a:off x="3059113" y="4779963"/>
          <a:ext cx="136842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9" name="位图图像" r:id="rId5" imgW="1209524" imgH="1009791" progId="Paint.Picture">
                  <p:embed/>
                </p:oleObj>
              </mc:Choice>
              <mc:Fallback>
                <p:oleObj name="位图图像" r:id="rId5" imgW="1209524" imgH="1009791" progId="Paint.Picture">
                  <p:embed/>
                  <p:pic>
                    <p:nvPicPr>
                      <p:cNvPr id="307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779963"/>
                        <a:ext cx="136842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10"/>
          <p:cNvGraphicFramePr>
            <a:graphicFrameLocks noChangeAspect="1"/>
          </p:cNvGraphicFramePr>
          <p:nvPr/>
        </p:nvGraphicFramePr>
        <p:xfrm>
          <a:off x="4859338" y="4791075"/>
          <a:ext cx="143986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0" name="位图图像" r:id="rId7" imgW="1267002" imgH="866896" progId="Paint.Picture">
                  <p:embed/>
                </p:oleObj>
              </mc:Choice>
              <mc:Fallback>
                <p:oleObj name="位图图像" r:id="rId7" imgW="1267002" imgH="866896" progId="Paint.Picture">
                  <p:embed/>
                  <p:pic>
                    <p:nvPicPr>
                      <p:cNvPr id="307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791075"/>
                        <a:ext cx="1439862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11"/>
          <p:cNvGraphicFramePr>
            <a:graphicFrameLocks noChangeAspect="1"/>
          </p:cNvGraphicFramePr>
          <p:nvPr/>
        </p:nvGraphicFramePr>
        <p:xfrm>
          <a:off x="6659563" y="4724400"/>
          <a:ext cx="107315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1" name="位图图像" r:id="rId9" imgW="781159" imgH="1028844" progId="Paint.Picture">
                  <p:embed/>
                </p:oleObj>
              </mc:Choice>
              <mc:Fallback>
                <p:oleObj name="位图图像" r:id="rId9" imgW="781159" imgH="1028844" progId="Paint.Picture">
                  <p:embed/>
                  <p:pic>
                    <p:nvPicPr>
                      <p:cNvPr id="307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724400"/>
                        <a:ext cx="107315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9576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BAE44DA-B85F-4370-A3C6-8F37536403CD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395288" y="333375"/>
            <a:ext cx="8604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嵌入式系统走向繁荣，软、硬件日臻完善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735013" y="1557338"/>
            <a:ext cx="79406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嵌入式系统的大发展是在微处理问世之后：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1971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11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月，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Intel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公司推出了第一片微处理器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Intel4004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。</a:t>
            </a:r>
          </a:p>
          <a:p>
            <a:pPr lvl="1" eaLnBrk="1" hangingPunct="1">
              <a:lnSpc>
                <a:spcPct val="125000"/>
              </a:lnSpc>
              <a:spcBef>
                <a:spcPct val="3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人们再也不必为设计一台专用机而研制专用的电路、专用的运算器了，只需以微处理器为基础进行设计。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1976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年，第一个单片机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Intel 8048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出现。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1982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年，第一个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DSP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出现，比同期的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快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50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倍。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80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年代后期，第三代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DSP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芯片出现。</a:t>
            </a:r>
          </a:p>
          <a:p>
            <a:pPr eaLnBrk="1" hangingPunct="1">
              <a:buFont typeface="Wingdings" panose="05000000000000000000" pitchFamily="2" charset="2"/>
              <a:buBlip>
                <a:blip r:embed="rId2"/>
              </a:buBlip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软件技术的进步使嵌入式系统日臻完善：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早期嵌入式系统：采用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汇编语言，基本不采用操作系统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硬件的提升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软件技术发展</a:t>
            </a:r>
          </a:p>
        </p:txBody>
      </p:sp>
    </p:spTree>
    <p:extLst>
      <p:ext uri="{BB962C8B-B14F-4D97-AF65-F5344CB8AC3E}">
        <p14:creationId xmlns:p14="http://schemas.microsoft.com/office/powerpoint/2010/main" val="3908876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嵌入式系统应用走向纵深化发展 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808038" y="1628775"/>
            <a:ext cx="79406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应用充分普及：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工业控制、数字化通讯、数字化家电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汽车：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50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个以上嵌入式微处理器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飞机：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70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个以上嵌入式系统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嵌入式微处理器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</a:rPr>
              <a:t>32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位、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</a:rPr>
              <a:t>64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位、</a:t>
            </a:r>
            <a:r>
              <a:rPr lang="en-US" altLang="zh-CN" sz="2800" b="1">
                <a:solidFill>
                  <a:schemeClr val="tx2"/>
                </a:solidFill>
                <a:latin typeface="宋体" panose="02010600030101010101" pitchFamily="2" charset="-122"/>
              </a:rPr>
              <a:t>128</a:t>
            </a: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位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嵌入式实时操作系统使用比率越来越高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早期：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％；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90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年代初：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30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％；目前：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80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90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％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嵌入式系统开发工具越来越丰富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嵌入式系统产业链形成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495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403350" y="1343025"/>
            <a:ext cx="6264275" cy="4751388"/>
            <a:chOff x="884" y="845"/>
            <a:chExt cx="3946" cy="2993"/>
          </a:xfrm>
        </p:grpSpPr>
        <p:sp>
          <p:nvSpPr>
            <p:cNvPr id="33809" name="AutoShape 3"/>
            <p:cNvSpPr>
              <a:spLocks noChangeArrowheads="1"/>
            </p:cNvSpPr>
            <p:nvPr/>
          </p:nvSpPr>
          <p:spPr bwMode="auto">
            <a:xfrm>
              <a:off x="884" y="845"/>
              <a:ext cx="3946" cy="2993"/>
            </a:xfrm>
            <a:prstGeom prst="roundRect">
              <a:avLst>
                <a:gd name="adj" fmla="val 2306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3810" name="Picture 4" descr="ca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935"/>
              <a:ext cx="3766" cy="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611188" y="1270000"/>
            <a:ext cx="7993062" cy="5111750"/>
            <a:chOff x="385" y="800"/>
            <a:chExt cx="5035" cy="3220"/>
          </a:xfrm>
        </p:grpSpPr>
        <p:sp>
          <p:nvSpPr>
            <p:cNvPr id="33803" name="AutoShape 6"/>
            <p:cNvSpPr>
              <a:spLocks noChangeArrowheads="1"/>
            </p:cNvSpPr>
            <p:nvPr/>
          </p:nvSpPr>
          <p:spPr bwMode="auto">
            <a:xfrm>
              <a:off x="385" y="800"/>
              <a:ext cx="4944" cy="3220"/>
            </a:xfrm>
            <a:prstGeom prst="roundRect">
              <a:avLst>
                <a:gd name="adj" fmla="val 187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380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88"/>
            <a:stretch>
              <a:fillRect/>
            </a:stretch>
          </p:blipFill>
          <p:spPr bwMode="auto">
            <a:xfrm>
              <a:off x="468" y="1019"/>
              <a:ext cx="4272" cy="2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5" name="Rectangle 8"/>
            <p:cNvSpPr>
              <a:spLocks noChangeArrowheads="1"/>
            </p:cNvSpPr>
            <p:nvPr/>
          </p:nvSpPr>
          <p:spPr bwMode="auto">
            <a:xfrm>
              <a:off x="476" y="3385"/>
              <a:ext cx="861" cy="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6" name="Rectangle 9"/>
            <p:cNvSpPr>
              <a:spLocks noChangeArrowheads="1"/>
            </p:cNvSpPr>
            <p:nvPr/>
          </p:nvSpPr>
          <p:spPr bwMode="auto">
            <a:xfrm>
              <a:off x="4740" y="3249"/>
              <a:ext cx="453" cy="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7" name="Text Box 10"/>
            <p:cNvSpPr txBox="1">
              <a:spLocks noChangeArrowheads="1"/>
            </p:cNvSpPr>
            <p:nvPr/>
          </p:nvSpPr>
          <p:spPr bwMode="auto">
            <a:xfrm>
              <a:off x="4740" y="3249"/>
              <a:ext cx="680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1400">
                  <a:latin typeface="Times New Roman" panose="02020603050405020304" pitchFamily="18" charset="0"/>
                </a:rPr>
                <a:t>马达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1400">
                  <a:latin typeface="Times New Roman" panose="02020603050405020304" pitchFamily="18" charset="0"/>
                </a:rPr>
                <a:t>控制器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1400">
                  <a:latin typeface="Times New Roman" panose="02020603050405020304" pitchFamily="18" charset="0"/>
                </a:rPr>
                <a:t>车灯</a:t>
              </a:r>
            </a:p>
          </p:txBody>
        </p:sp>
        <p:sp>
          <p:nvSpPr>
            <p:cNvPr id="33808" name="AutoShape 11"/>
            <p:cNvSpPr>
              <a:spLocks noChangeArrowheads="1"/>
            </p:cNvSpPr>
            <p:nvPr/>
          </p:nvSpPr>
          <p:spPr bwMode="auto">
            <a:xfrm>
              <a:off x="4377" y="3249"/>
              <a:ext cx="862" cy="635"/>
            </a:xfrm>
            <a:prstGeom prst="roundRect">
              <a:avLst>
                <a:gd name="adj" fmla="val 11708"/>
              </a:avLst>
            </a:prstGeom>
            <a:solidFill>
              <a:srgbClr val="FFFF99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220622" name="AutoShape 14"/>
          <p:cNvSpPr>
            <a:spLocks noChangeArrowheads="1"/>
          </p:cNvSpPr>
          <p:nvPr/>
        </p:nvSpPr>
        <p:spPr bwMode="auto">
          <a:xfrm>
            <a:off x="7164388" y="2062163"/>
            <a:ext cx="1223962" cy="647700"/>
          </a:xfrm>
          <a:prstGeom prst="wedgeRoundRectCallout">
            <a:avLst>
              <a:gd name="adj1" fmla="val -63361"/>
              <a:gd name="adj2" fmla="val 8357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尾灯控制系统</a:t>
            </a:r>
          </a:p>
        </p:txBody>
      </p:sp>
      <p:sp>
        <p:nvSpPr>
          <p:cNvPr id="1220623" name="AutoShape 15"/>
          <p:cNvSpPr>
            <a:spLocks noChangeArrowheads="1"/>
          </p:cNvSpPr>
          <p:nvPr/>
        </p:nvSpPr>
        <p:spPr bwMode="auto">
          <a:xfrm>
            <a:off x="6156325" y="1198563"/>
            <a:ext cx="1223963" cy="647700"/>
          </a:xfrm>
          <a:prstGeom prst="wedgeRoundRectCallout">
            <a:avLst>
              <a:gd name="adj1" fmla="val -63361"/>
              <a:gd name="adj2" fmla="val 8357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后车门控制系统</a:t>
            </a:r>
          </a:p>
        </p:txBody>
      </p:sp>
      <p:sp>
        <p:nvSpPr>
          <p:cNvPr id="1220624" name="AutoShape 16"/>
          <p:cNvSpPr>
            <a:spLocks noChangeArrowheads="1"/>
          </p:cNvSpPr>
          <p:nvPr/>
        </p:nvSpPr>
        <p:spPr bwMode="auto">
          <a:xfrm>
            <a:off x="1547813" y="1485900"/>
            <a:ext cx="1223962" cy="647700"/>
          </a:xfrm>
          <a:prstGeom prst="wedgeRoundRectCallout">
            <a:avLst>
              <a:gd name="adj1" fmla="val 100324"/>
              <a:gd name="adj2" fmla="val 28185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前车门控制系统</a:t>
            </a:r>
          </a:p>
        </p:txBody>
      </p:sp>
      <p:sp>
        <p:nvSpPr>
          <p:cNvPr id="1220625" name="AutoShape 17"/>
          <p:cNvSpPr>
            <a:spLocks noChangeArrowheads="1"/>
          </p:cNvSpPr>
          <p:nvPr/>
        </p:nvSpPr>
        <p:spPr bwMode="auto">
          <a:xfrm>
            <a:off x="1619250" y="5302250"/>
            <a:ext cx="1223963" cy="647700"/>
          </a:xfrm>
          <a:prstGeom prst="wedgeRoundRectCallout">
            <a:avLst>
              <a:gd name="adj1" fmla="val 151426"/>
              <a:gd name="adj2" fmla="val -17107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座椅控制系统</a:t>
            </a:r>
          </a:p>
        </p:txBody>
      </p:sp>
      <p:sp>
        <p:nvSpPr>
          <p:cNvPr id="1220626" name="AutoShape 18"/>
          <p:cNvSpPr>
            <a:spLocks noChangeArrowheads="1"/>
          </p:cNvSpPr>
          <p:nvPr/>
        </p:nvSpPr>
        <p:spPr bwMode="auto">
          <a:xfrm>
            <a:off x="755650" y="2351088"/>
            <a:ext cx="1223963" cy="647700"/>
          </a:xfrm>
          <a:prstGeom prst="wedgeRoundRectCallout">
            <a:avLst>
              <a:gd name="adj1" fmla="val 65824"/>
              <a:gd name="adj2" fmla="val 137991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发动器控制系统</a:t>
            </a:r>
          </a:p>
        </p:txBody>
      </p:sp>
      <p:sp>
        <p:nvSpPr>
          <p:cNvPr id="1220627" name="AutoShape 19"/>
          <p:cNvSpPr>
            <a:spLocks noChangeArrowheads="1"/>
          </p:cNvSpPr>
          <p:nvPr/>
        </p:nvSpPr>
        <p:spPr bwMode="auto">
          <a:xfrm>
            <a:off x="7667625" y="3097213"/>
            <a:ext cx="1225550" cy="155733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>
                <a:latin typeface="Times New Roman" panose="02020603050405020304" pitchFamily="18" charset="0"/>
                <a:ea typeface="华文新魏" panose="02010800040101010101" pitchFamily="2" charset="-122"/>
              </a:rPr>
              <a:t>所有的控制系统都是一个完整的嵌入式系统</a:t>
            </a:r>
          </a:p>
        </p:txBody>
      </p:sp>
    </p:spTree>
    <p:extLst>
      <p:ext uri="{BB962C8B-B14F-4D97-AF65-F5344CB8AC3E}">
        <p14:creationId xmlns:p14="http://schemas.microsoft.com/office/powerpoint/2010/main" val="26477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0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0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0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0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0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0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0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0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0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0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0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0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22" grpId="0" animBg="1"/>
      <p:bldP spid="1220623" grpId="0" animBg="1"/>
      <p:bldP spid="1220624" grpId="0" animBg="1"/>
      <p:bldP spid="1220625" grpId="0" animBg="1"/>
      <p:bldP spid="1220626" grpId="0" animBg="1"/>
      <p:bldP spid="12206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两大分支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85693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0828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84213" y="333375"/>
            <a:ext cx="34607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B0F0"/>
                </a:solidFill>
                <a:ea typeface="黑体" panose="02010609060101010101" pitchFamily="49" charset="-122"/>
              </a:rPr>
              <a:t>提纲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530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嵌入式软件市场规模 </a:t>
            </a:r>
            <a:endParaRPr lang="zh-CN" altLang="en-US" smtClean="0"/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全球规模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亿美元，过去三年中，年均增长速度超过</a:t>
            </a:r>
            <a:r>
              <a:rPr lang="en-US" altLang="zh-CN" dirty="0" smtClean="0"/>
              <a:t>12.5%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/>
              <a:t>2016</a:t>
            </a:r>
            <a:r>
              <a:rPr lang="zh-CN" altLang="en-US" dirty="0"/>
              <a:t>年左右的</a:t>
            </a:r>
            <a:r>
              <a:rPr lang="zh-CN" altLang="en-US" dirty="0" smtClean="0"/>
              <a:t>数据</a:t>
            </a:r>
          </a:p>
          <a:p>
            <a:r>
              <a:rPr lang="zh-CN" altLang="en-US" dirty="0" smtClean="0"/>
              <a:t>国内，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年嵌入式软件规模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亿元以上，过去三年中，年均增长速度超过</a:t>
            </a:r>
            <a:r>
              <a:rPr lang="en-US" altLang="zh-CN" dirty="0" smtClean="0"/>
              <a:t>20%</a:t>
            </a:r>
            <a:r>
              <a:rPr lang="zh-CN" altLang="en-US" dirty="0" smtClean="0"/>
              <a:t>，预计未来三年高达</a:t>
            </a:r>
            <a:r>
              <a:rPr lang="en-US" altLang="zh-CN" dirty="0" smtClean="0"/>
              <a:t>25%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2016</a:t>
            </a:r>
            <a:r>
              <a:rPr lang="zh-CN" altLang="en-US" dirty="0" smtClean="0"/>
              <a:t>年左右的数据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2415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全球分工与格局 </a:t>
            </a:r>
            <a:endParaRPr lang="zh-CN" altLang="en-US" smtClean="0"/>
          </a:p>
        </p:txBody>
      </p:sp>
      <p:sp>
        <p:nvSpPr>
          <p:cNvPr id="11878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美国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掌握了最先进的软件技术，控制着软件开发平台和软件工具，在全球软件产业链中居于领先地位。</a:t>
            </a:r>
          </a:p>
          <a:p>
            <a:r>
              <a:rPr lang="zh-CN" altLang="en-US" sz="2400" dirty="0" smtClean="0"/>
              <a:t>日本、英国、法国、德国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充分利用本国信息化的机遇，大力发展系统软件、开发工具软件以及行业应用软件，在某些系统软件领域和软件应用领域具有全球竞争优势。</a:t>
            </a:r>
          </a:p>
          <a:p>
            <a:r>
              <a:rPr lang="zh-CN" altLang="en-US" sz="2400" dirty="0" smtClean="0"/>
              <a:t>欧盟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在通讯软件、多媒体技术等若干重要领域也对美国的竞争优势形成了挑战。</a:t>
            </a:r>
          </a:p>
          <a:p>
            <a:r>
              <a:rPr lang="zh-CN" altLang="en-US" sz="2400" dirty="0" smtClean="0"/>
              <a:t>印度、爱尔兰、韩国、中国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软件代工主要承担国 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74279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684213" y="333375"/>
            <a:ext cx="34607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B0F0"/>
                </a:solidFill>
                <a:ea typeface="黑体" panose="02010609060101010101" pitchFamily="49" charset="-122"/>
              </a:rPr>
              <a:t>提纲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0280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嵌入式系统结构</a:t>
            </a:r>
            <a:endParaRPr lang="zh-CN" altLang="en-US" smtClean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735013" y="1635125"/>
            <a:ext cx="79406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嵌入式系统一般由嵌入式微处理器、外围硬件设备、嵌入式操作系统（可选），以及用户的应用软件系统等四个部分组成</a:t>
            </a: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endParaRPr lang="en-US" altLang="zh-CN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231900" y="3357563"/>
          <a:ext cx="6796088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位图图像" r:id="rId3" imgW="7659169" imgH="2704762" progId="Paint.Picture">
                  <p:embed/>
                </p:oleObj>
              </mc:Choice>
              <mc:Fallback>
                <p:oleObj name="位图图像" r:id="rId3" imgW="7659169" imgH="2704762" progId="Paint.Picture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3357563"/>
                        <a:ext cx="6796088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22595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68313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4BACC6"/>
                </a:solidFill>
                <a:ea typeface="黑体" panose="02010609060101010101" pitchFamily="49" charset="-122"/>
              </a:rPr>
              <a:t>一个典型的嵌入式系统应用</a:t>
            </a:r>
          </a:p>
        </p:txBody>
      </p:sp>
      <p:graphicFrame>
        <p:nvGraphicFramePr>
          <p:cNvPr id="43011" name="Object 8"/>
          <p:cNvGraphicFramePr>
            <a:graphicFrameLocks noChangeAspect="1"/>
          </p:cNvGraphicFramePr>
          <p:nvPr/>
        </p:nvGraphicFramePr>
        <p:xfrm>
          <a:off x="1258888" y="1341438"/>
          <a:ext cx="6588125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位图图像" r:id="rId3" imgW="6876190" imgH="5172797" progId="Paint.Picture">
                  <p:embed/>
                </p:oleObj>
              </mc:Choice>
              <mc:Fallback>
                <p:oleObj name="位图图像" r:id="rId3" imgW="6876190" imgH="5172797" progId="Paint.Picture">
                  <p:embed/>
                  <p:pic>
                    <p:nvPicPr>
                      <p:cNvPr id="430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341438"/>
                        <a:ext cx="6588125" cy="495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4887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嵌入式系统构成</a:t>
            </a:r>
            <a:endParaRPr lang="zh-CN" altLang="en-US" smtClean="0"/>
          </a:p>
        </p:txBody>
      </p:sp>
      <p:graphicFrame>
        <p:nvGraphicFramePr>
          <p:cNvPr id="44035" name="Object 5"/>
          <p:cNvGraphicFramePr>
            <a:graphicFrameLocks noChangeAspect="1"/>
          </p:cNvGraphicFramePr>
          <p:nvPr/>
        </p:nvGraphicFramePr>
        <p:xfrm>
          <a:off x="1116013" y="1331913"/>
          <a:ext cx="6911975" cy="490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Visio" r:id="rId4" imgW="7950098" imgH="5398618" progId="Visio.Drawing.11">
                  <p:embed/>
                </p:oleObj>
              </mc:Choice>
              <mc:Fallback>
                <p:oleObj name="Visio" r:id="rId4" imgW="7950098" imgH="5398618" progId="Visio.Drawing.11">
                  <p:embed/>
                  <p:pic>
                    <p:nvPicPr>
                      <p:cNvPr id="4403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31913"/>
                        <a:ext cx="6911975" cy="490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6363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4" descr="IA07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0" y="1085107"/>
            <a:ext cx="7705070" cy="5525065"/>
          </a:xfrm>
        </p:spPr>
      </p:pic>
    </p:spTree>
    <p:extLst>
      <p:ext uri="{BB962C8B-B14F-4D97-AF65-F5344CB8AC3E}">
        <p14:creationId xmlns:p14="http://schemas.microsoft.com/office/powerpoint/2010/main" val="5509025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嵌入式系统处理核心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5252" name="Rectangle 4"/>
          <p:cNvSpPr>
            <a:spLocks noChangeArrowheads="1"/>
          </p:cNvSpPr>
          <p:nvPr/>
        </p:nvSpPr>
        <p:spPr bwMode="auto">
          <a:xfrm>
            <a:off x="5724525" y="1700213"/>
            <a:ext cx="2808288" cy="4429125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晶体管逻辑电路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中小规模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IC</a:t>
            </a: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逻辑电路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大规模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IC</a:t>
            </a: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逻辑电路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微处理器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DSP</a:t>
            </a: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单片机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FPGA</a:t>
            </a:r>
            <a:r>
              <a:rPr lang="zh-CN" altLang="en-US" sz="2000" dirty="0">
                <a:solidFill>
                  <a:srgbClr val="000000"/>
                </a:solidFill>
                <a:latin typeface="Tahoma" charset="0"/>
              </a:rPr>
              <a:t>技术</a:t>
            </a:r>
            <a:endParaRPr lang="en-US" altLang="zh-CN" sz="2000" dirty="0">
              <a:solidFill>
                <a:srgbClr val="000000"/>
              </a:solidFill>
              <a:latin typeface="Tahoma" charset="0"/>
            </a:endParaRP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ASIC </a:t>
            </a:r>
          </a:p>
          <a:p>
            <a:pPr marL="342900" indent="-3429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</a:rPr>
              <a:t>SOC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Blip>
                <a:blip r:embed="rId2"/>
              </a:buBlip>
              <a:defRPr/>
            </a:pPr>
            <a:endParaRPr lang="zh-CN" altLang="en-US" sz="2400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65273" name="Text Box 25"/>
          <p:cNvSpPr txBox="1">
            <a:spLocks noChangeArrowheads="1"/>
          </p:cNvSpPr>
          <p:nvPr/>
        </p:nvSpPr>
        <p:spPr bwMode="auto">
          <a:xfrm>
            <a:off x="6227763" y="1268413"/>
            <a:ext cx="17287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charset="0"/>
              </a:rPr>
              <a:t>演</a:t>
            </a:r>
            <a:r>
              <a:rPr lang="en-US" altLang="zh-CN" sz="2400" b="1" dirty="0">
                <a:solidFill>
                  <a:srgbClr val="FF0000"/>
                </a:solidFill>
                <a:latin typeface="宋体" charset="0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宋体" charset="0"/>
              </a:rPr>
              <a:t>化</a:t>
            </a:r>
          </a:p>
        </p:txBody>
      </p:sp>
      <p:sp>
        <p:nvSpPr>
          <p:cNvPr id="565274" name="Line 26"/>
          <p:cNvSpPr>
            <a:spLocks noChangeShapeType="1"/>
          </p:cNvSpPr>
          <p:nvPr/>
        </p:nvSpPr>
        <p:spPr bwMode="auto">
          <a:xfrm>
            <a:off x="8748713" y="1196975"/>
            <a:ext cx="0" cy="489743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65254" name="Rectangle 6"/>
          <p:cNvSpPr>
            <a:spLocks noChangeArrowheads="1"/>
          </p:cNvSpPr>
          <p:nvPr/>
        </p:nvSpPr>
        <p:spPr bwMode="auto">
          <a:xfrm>
            <a:off x="323850" y="3357563"/>
            <a:ext cx="2087563" cy="7350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嵌入式处理器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203575" y="1484313"/>
            <a:ext cx="2093913" cy="7350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嵌入式微控制器</a:t>
            </a:r>
            <a:endParaRPr lang="en-US" altLang="zh-CN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dirty="0"/>
              <a:t>（</a:t>
            </a:r>
            <a:r>
              <a:rPr lang="en-US" altLang="zh-CN" dirty="0"/>
              <a:t>MCU</a:t>
            </a:r>
            <a:r>
              <a:rPr lang="zh-CN" altLang="en-US" dirty="0"/>
              <a:t>）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3203575" y="2779713"/>
            <a:ext cx="2093913" cy="7350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嵌入式</a:t>
            </a:r>
            <a:r>
              <a:rPr lang="en-US" altLang="zh-CN" dirty="0"/>
              <a:t>DSP</a:t>
            </a:r>
            <a:r>
              <a:rPr lang="zh-CN" altLang="en-US" dirty="0"/>
              <a:t>处理器</a:t>
            </a:r>
            <a:endParaRPr lang="en-US" altLang="zh-CN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dirty="0"/>
              <a:t>（</a:t>
            </a:r>
            <a:r>
              <a:rPr lang="en-US" altLang="zh-CN" dirty="0"/>
              <a:t>DSP</a:t>
            </a:r>
            <a:r>
              <a:rPr lang="zh-CN" altLang="en-US" dirty="0"/>
              <a:t>）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3203575" y="4005263"/>
            <a:ext cx="2093913" cy="7350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嵌入式微处理器</a:t>
            </a:r>
            <a:endParaRPr lang="en-US" altLang="zh-CN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dirty="0"/>
              <a:t>（</a:t>
            </a:r>
            <a:r>
              <a:rPr lang="en-US" altLang="zh-CN" dirty="0"/>
              <a:t>MPU</a:t>
            </a:r>
            <a:r>
              <a:rPr lang="zh-CN" altLang="en-US" dirty="0"/>
              <a:t>）</a:t>
            </a: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203575" y="5300663"/>
            <a:ext cx="2093913" cy="7350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嵌入式片上系统</a:t>
            </a:r>
            <a:r>
              <a:rPr lang="zh-CN" altLang="zh-CN" dirty="0"/>
              <a:t>（</a:t>
            </a:r>
            <a:r>
              <a:rPr lang="en-US" altLang="zh-CN" dirty="0"/>
              <a:t>System On Chip</a:t>
            </a:r>
            <a:r>
              <a:rPr lang="zh-CN" altLang="en-US" dirty="0"/>
              <a:t>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411413" y="1844675"/>
            <a:ext cx="720725" cy="3816350"/>
          </a:xfrm>
          <a:prstGeom prst="leftBrace">
            <a:avLst>
              <a:gd name="adj1" fmla="val 8333"/>
              <a:gd name="adj2" fmla="val 5035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7001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5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65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2" grpId="0" animBg="1"/>
      <p:bldP spid="565273" grpId="0"/>
      <p:bldP spid="565254" grpId="0" animBg="1"/>
      <p:bldP spid="27" grpId="0" animBg="1"/>
      <p:bldP spid="28" grpId="0" animBg="1"/>
      <p:bldP spid="29" grpId="0" animBg="1"/>
      <p:bldP spid="30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590550" y="476250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357292" y="1412720"/>
            <a:ext cx="8785225" cy="481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+mn-lt"/>
                <a:ea typeface="+mn-ea"/>
              </a:rPr>
              <a:t>嵌入式微处理器</a:t>
            </a:r>
            <a:r>
              <a:rPr lang="zh-CN" altLang="zh-CN" sz="2400" dirty="0">
                <a:latin typeface="+mn-lt"/>
                <a:ea typeface="+mn-ea"/>
              </a:rPr>
              <a:t>（</a:t>
            </a:r>
            <a:r>
              <a:rPr lang="en-US" altLang="zh-CN" sz="2400" dirty="0">
                <a:latin typeface="+mn-lt"/>
                <a:ea typeface="+mn-ea"/>
              </a:rPr>
              <a:t>Embedded Microprocessor Unit</a:t>
            </a:r>
            <a:r>
              <a:rPr lang="zh-CN" altLang="zh-CN" sz="2400" dirty="0">
                <a:latin typeface="+mn-lt"/>
                <a:ea typeface="+mn-ea"/>
              </a:rPr>
              <a:t>，</a:t>
            </a:r>
            <a:r>
              <a:rPr lang="en-US" altLang="zh-CN" sz="2400" dirty="0">
                <a:latin typeface="+mn-lt"/>
                <a:ea typeface="+mn-ea"/>
              </a:rPr>
              <a:t>EMPU</a:t>
            </a:r>
            <a:r>
              <a:rPr lang="zh-CN" altLang="zh-CN" sz="2400" dirty="0">
                <a:latin typeface="+mn-lt"/>
                <a:ea typeface="+mn-ea"/>
              </a:rPr>
              <a:t>）</a:t>
            </a:r>
            <a:endParaRPr lang="en-US" altLang="zh-CN" sz="2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以通用处理器（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）为基础。将微处理器装配在专门设计的电路板上，只保留和嵌入式应用有关的功能；外接电路必须包括</a:t>
            </a:r>
            <a:r>
              <a:rPr lang="en-US" altLang="zh-CN" dirty="0">
                <a:latin typeface="+mn-lt"/>
                <a:ea typeface="+mn-ea"/>
              </a:rPr>
              <a:t>ROM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RAM</a:t>
            </a:r>
            <a:r>
              <a:rPr lang="zh-CN" altLang="en-US" dirty="0">
                <a:latin typeface="+mn-lt"/>
                <a:ea typeface="+mn-ea"/>
              </a:rPr>
              <a:t>、总线接口、各种外设等器件；</a:t>
            </a:r>
            <a:r>
              <a:rPr lang="en-US" altLang="zh-CN" dirty="0">
                <a:latin typeface="+mn-lt"/>
                <a:ea typeface="+mn-ea"/>
              </a:rPr>
              <a:t>Am186/88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386EX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SC-400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PowerPC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68000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MIPS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ARM</a:t>
            </a:r>
            <a:r>
              <a:rPr lang="zh-CN" altLang="zh-CN" dirty="0">
                <a:latin typeface="+mn-lt"/>
                <a:ea typeface="+mn-ea"/>
              </a:rPr>
              <a:t>系列等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+mn-lt"/>
                <a:ea typeface="+mn-ea"/>
              </a:rPr>
              <a:t>嵌入式微控制器</a:t>
            </a:r>
            <a:r>
              <a:rPr lang="zh-CN" altLang="zh-CN" sz="2400" dirty="0">
                <a:latin typeface="+mn-lt"/>
                <a:ea typeface="+mn-ea"/>
              </a:rPr>
              <a:t>（</a:t>
            </a:r>
            <a:r>
              <a:rPr lang="en-US" altLang="zh-CN" sz="2400" dirty="0">
                <a:latin typeface="+mn-lt"/>
                <a:ea typeface="+mn-ea"/>
              </a:rPr>
              <a:t>Microcontroller Unit</a:t>
            </a:r>
            <a:r>
              <a:rPr lang="zh-CN" altLang="zh-CN" sz="2400" dirty="0">
                <a:latin typeface="+mn-lt"/>
                <a:ea typeface="+mn-ea"/>
              </a:rPr>
              <a:t>，</a:t>
            </a:r>
            <a:r>
              <a:rPr lang="en-US" altLang="zh-CN" sz="2400" dirty="0">
                <a:latin typeface="+mn-lt"/>
                <a:ea typeface="+mn-ea"/>
              </a:rPr>
              <a:t>MCU</a:t>
            </a:r>
            <a:r>
              <a:rPr lang="zh-CN" altLang="zh-CN" sz="2400" dirty="0">
                <a:latin typeface="+mn-lt"/>
                <a:ea typeface="+mn-ea"/>
              </a:rPr>
              <a:t>）</a:t>
            </a:r>
            <a:endParaRPr lang="en-US" altLang="zh-CN" sz="2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嵌入式微控制器又称单片机，是将整个计算机系统浓缩集成到一块芯片中。一般以某一种微处理器内核为核心，芯片内部集成</a:t>
            </a:r>
            <a:r>
              <a:rPr lang="en-US" altLang="zh-CN" dirty="0">
                <a:latin typeface="+mn-lt"/>
                <a:ea typeface="+mn-ea"/>
              </a:rPr>
              <a:t>ROM/EPROM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RAM</a:t>
            </a:r>
            <a:r>
              <a:rPr lang="zh-CN" altLang="en-US" dirty="0">
                <a:latin typeface="+mn-lt"/>
                <a:ea typeface="+mn-ea"/>
              </a:rPr>
              <a:t>、总线、总线逻辑、定时</a:t>
            </a:r>
            <a:r>
              <a:rPr lang="en-US" altLang="zh-CN" dirty="0">
                <a:latin typeface="+mn-lt"/>
                <a:ea typeface="+mn-ea"/>
              </a:rPr>
              <a:t>/</a:t>
            </a:r>
            <a:r>
              <a:rPr lang="zh-CN" altLang="en-US" dirty="0">
                <a:latin typeface="+mn-lt"/>
                <a:ea typeface="+mn-ea"/>
              </a:rPr>
              <a:t>计数器、</a:t>
            </a:r>
            <a:r>
              <a:rPr lang="en-US" altLang="zh-CN" dirty="0" err="1">
                <a:latin typeface="+mn-lt"/>
                <a:ea typeface="+mn-ea"/>
              </a:rPr>
              <a:t>WatchDog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、串行口、脉宽调制输出、</a:t>
            </a:r>
            <a:r>
              <a:rPr lang="en-US" altLang="zh-CN" dirty="0">
                <a:latin typeface="+mn-lt"/>
                <a:ea typeface="+mn-ea"/>
              </a:rPr>
              <a:t>A/D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D/A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Flash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RAM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EEPROM</a:t>
            </a:r>
            <a:r>
              <a:rPr lang="zh-CN" altLang="en-US" dirty="0">
                <a:latin typeface="+mn-lt"/>
                <a:ea typeface="+mn-ea"/>
              </a:rPr>
              <a:t>等各种必要功能和外设。</a:t>
            </a:r>
            <a:r>
              <a:rPr lang="en-US" altLang="zh-CN" dirty="0">
                <a:latin typeface="+mn-lt"/>
                <a:ea typeface="+mn-ea"/>
              </a:rPr>
              <a:t>8051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P51XA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MCS-96/196/296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C166/167</a:t>
            </a:r>
            <a:r>
              <a:rPr lang="zh-CN" altLang="zh-CN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MC68HC05/11/12/16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+mn-lt"/>
                <a:ea typeface="+mn-ea"/>
              </a:rPr>
              <a:t>嵌入式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DSP</a:t>
            </a:r>
            <a:r>
              <a:rPr lang="zh-CN" altLang="zh-CN" sz="2400" b="1" dirty="0">
                <a:solidFill>
                  <a:srgbClr val="FF0000"/>
                </a:solidFill>
                <a:latin typeface="+mn-lt"/>
                <a:ea typeface="+mn-ea"/>
              </a:rPr>
              <a:t>处理器</a:t>
            </a:r>
            <a:r>
              <a:rPr lang="zh-CN" altLang="zh-CN" sz="2400" dirty="0">
                <a:latin typeface="+mn-lt"/>
                <a:ea typeface="+mn-ea"/>
              </a:rPr>
              <a:t>（</a:t>
            </a:r>
            <a:r>
              <a:rPr lang="en-US" altLang="zh-CN" sz="2400" dirty="0">
                <a:latin typeface="+mn-lt"/>
                <a:ea typeface="+mn-ea"/>
              </a:rPr>
              <a:t>Embedded Digital Signal Processor</a:t>
            </a:r>
            <a:r>
              <a:rPr lang="zh-CN" altLang="zh-CN" sz="2400" dirty="0">
                <a:latin typeface="+mn-lt"/>
                <a:ea typeface="+mn-ea"/>
              </a:rPr>
              <a:t>，</a:t>
            </a:r>
            <a:r>
              <a:rPr lang="en-US" altLang="zh-CN" sz="2400" dirty="0">
                <a:latin typeface="+mn-lt"/>
                <a:ea typeface="+mn-ea"/>
              </a:rPr>
              <a:t>EDSP</a:t>
            </a:r>
            <a:r>
              <a:rPr lang="zh-CN" altLang="zh-CN" sz="2400" dirty="0">
                <a:latin typeface="+mn-lt"/>
                <a:ea typeface="+mn-ea"/>
              </a:rPr>
              <a:t>） </a:t>
            </a:r>
            <a:endParaRPr lang="en-US" altLang="zh-CN" sz="2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嵌入式</a:t>
            </a:r>
            <a:r>
              <a:rPr lang="en-US" altLang="zh-CN" dirty="0">
                <a:latin typeface="+mn-lt"/>
                <a:ea typeface="+mn-ea"/>
              </a:rPr>
              <a:t>DSP</a:t>
            </a:r>
            <a:r>
              <a:rPr lang="zh-CN" altLang="en-US" dirty="0">
                <a:latin typeface="+mn-lt"/>
                <a:ea typeface="+mn-ea"/>
              </a:rPr>
              <a:t>处理器有两个发展来源，一是</a:t>
            </a:r>
            <a:r>
              <a:rPr lang="en-US" altLang="zh-CN" dirty="0">
                <a:latin typeface="+mn-lt"/>
                <a:ea typeface="+mn-ea"/>
              </a:rPr>
              <a:t>DSP</a:t>
            </a:r>
            <a:r>
              <a:rPr lang="zh-CN" altLang="en-US" dirty="0">
                <a:latin typeface="+mn-lt"/>
                <a:ea typeface="+mn-ea"/>
              </a:rPr>
              <a:t>处理器经过单片化、</a:t>
            </a:r>
            <a:r>
              <a:rPr lang="en-US" altLang="zh-CN" dirty="0">
                <a:latin typeface="+mn-lt"/>
                <a:ea typeface="+mn-ea"/>
              </a:rPr>
              <a:t>EMC</a:t>
            </a:r>
            <a:r>
              <a:rPr lang="zh-CN" altLang="en-US" dirty="0">
                <a:latin typeface="+mn-lt"/>
                <a:ea typeface="+mn-ea"/>
              </a:rPr>
              <a:t>改造、增加片上外设成为嵌入式</a:t>
            </a:r>
            <a:r>
              <a:rPr lang="en-US" altLang="zh-CN" dirty="0">
                <a:latin typeface="+mn-lt"/>
                <a:ea typeface="+mn-ea"/>
              </a:rPr>
              <a:t>DSP</a:t>
            </a:r>
            <a:r>
              <a:rPr lang="zh-CN" altLang="en-US" dirty="0">
                <a:latin typeface="+mn-lt"/>
                <a:ea typeface="+mn-ea"/>
              </a:rPr>
              <a:t>处理器，</a:t>
            </a:r>
            <a:r>
              <a:rPr lang="en-US" altLang="zh-CN" dirty="0">
                <a:latin typeface="+mn-lt"/>
                <a:ea typeface="+mn-ea"/>
              </a:rPr>
              <a:t>TI</a:t>
            </a:r>
            <a:r>
              <a:rPr lang="zh-CN" altLang="en-US" dirty="0">
                <a:latin typeface="+mn-lt"/>
                <a:ea typeface="+mn-ea"/>
              </a:rPr>
              <a:t>的</a:t>
            </a:r>
            <a:r>
              <a:rPr lang="en-US" altLang="zh-CN" dirty="0">
                <a:latin typeface="+mn-lt"/>
                <a:ea typeface="+mn-ea"/>
              </a:rPr>
              <a:t>TMS320C2000/C5000</a:t>
            </a:r>
            <a:r>
              <a:rPr lang="zh-CN" altLang="en-US" dirty="0">
                <a:latin typeface="+mn-lt"/>
                <a:ea typeface="+mn-ea"/>
              </a:rPr>
              <a:t>等属于此范畴；二是在通用单片机或</a:t>
            </a:r>
            <a:r>
              <a:rPr lang="en-US" altLang="zh-CN" dirty="0">
                <a:latin typeface="+mn-lt"/>
                <a:ea typeface="+mn-ea"/>
              </a:rPr>
              <a:t>SOC</a:t>
            </a:r>
            <a:r>
              <a:rPr lang="zh-CN" altLang="en-US" dirty="0">
                <a:latin typeface="+mn-lt"/>
                <a:ea typeface="+mn-ea"/>
              </a:rPr>
              <a:t>中增加</a:t>
            </a:r>
            <a:r>
              <a:rPr lang="en-US" altLang="zh-CN" dirty="0">
                <a:latin typeface="+mn-lt"/>
                <a:ea typeface="+mn-ea"/>
              </a:rPr>
              <a:t>DSP</a:t>
            </a:r>
            <a:r>
              <a:rPr lang="zh-CN" altLang="en-US" dirty="0">
                <a:latin typeface="+mn-lt"/>
                <a:ea typeface="+mn-ea"/>
              </a:rPr>
              <a:t>协处理器，例如</a:t>
            </a:r>
            <a:r>
              <a:rPr lang="en-US" altLang="zh-CN" dirty="0">
                <a:latin typeface="+mn-lt"/>
                <a:ea typeface="+mn-ea"/>
              </a:rPr>
              <a:t>Intel</a:t>
            </a:r>
            <a:r>
              <a:rPr lang="zh-CN" altLang="en-US" dirty="0">
                <a:latin typeface="+mn-lt"/>
                <a:ea typeface="+mn-ea"/>
              </a:rPr>
              <a:t>的</a:t>
            </a:r>
            <a:r>
              <a:rPr lang="en-US" altLang="zh-CN" dirty="0">
                <a:latin typeface="+mn-lt"/>
                <a:ea typeface="+mn-ea"/>
              </a:rPr>
              <a:t>MCS-296</a:t>
            </a:r>
            <a:r>
              <a:rPr lang="zh-CN" altLang="en-US" dirty="0">
                <a:latin typeface="+mn-lt"/>
                <a:ea typeface="+mn-ea"/>
              </a:rPr>
              <a:t>和</a:t>
            </a:r>
            <a:r>
              <a:rPr lang="en-US" altLang="zh-CN" dirty="0">
                <a:latin typeface="+mn-lt"/>
                <a:ea typeface="+mn-ea"/>
              </a:rPr>
              <a:t>Infineon(Siemens)</a:t>
            </a:r>
            <a:r>
              <a:rPr lang="zh-CN" altLang="en-US" dirty="0">
                <a:latin typeface="+mn-lt"/>
                <a:ea typeface="+mn-ea"/>
              </a:rPr>
              <a:t>的</a:t>
            </a:r>
            <a:r>
              <a:rPr lang="en-US" altLang="zh-CN" dirty="0" err="1">
                <a:latin typeface="+mn-lt"/>
                <a:ea typeface="+mn-ea"/>
              </a:rPr>
              <a:t>TriCore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+mn-lt"/>
                <a:ea typeface="+mn-ea"/>
              </a:rPr>
              <a:t>嵌入式片上系统</a:t>
            </a:r>
            <a:r>
              <a:rPr lang="zh-CN" altLang="zh-CN" sz="2400" dirty="0">
                <a:latin typeface="+mn-lt"/>
                <a:ea typeface="+mn-ea"/>
              </a:rPr>
              <a:t>（</a:t>
            </a:r>
            <a:r>
              <a:rPr lang="en-US" altLang="zh-CN" sz="2400" dirty="0">
                <a:latin typeface="+mn-lt"/>
                <a:ea typeface="+mn-ea"/>
              </a:rPr>
              <a:t>System On Chip</a:t>
            </a:r>
            <a:r>
              <a:rPr lang="zh-CN" altLang="zh-CN" sz="2400" dirty="0">
                <a:latin typeface="+mn-lt"/>
                <a:ea typeface="+mn-ea"/>
              </a:rPr>
              <a:t>）</a:t>
            </a:r>
            <a:endParaRPr lang="en-US" altLang="zh-CN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4958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8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嵌入式处理核实例</a:t>
            </a:r>
            <a:endParaRPr lang="zh-CN" altLang="en-US"/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06513"/>
            <a:ext cx="331311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412875"/>
            <a:ext cx="3313113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82" name="Text Box 10"/>
          <p:cNvSpPr txBox="1">
            <a:spLocks noChangeArrowheads="1"/>
          </p:cNvSpPr>
          <p:nvPr/>
        </p:nvSpPr>
        <p:spPr bwMode="auto">
          <a:xfrm>
            <a:off x="395288" y="3789363"/>
            <a:ext cx="4176712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charset="0"/>
              </a:rPr>
              <a:t>电子温度计</a:t>
            </a:r>
            <a:r>
              <a:rPr lang="zh-CN" altLang="zh-CN" dirty="0" smtClean="0">
                <a:solidFill>
                  <a:schemeClr val="tx2"/>
                </a:solidFill>
                <a:latin typeface="宋体" charset="0"/>
              </a:rPr>
              <a:t>——</a:t>
            </a:r>
            <a:r>
              <a:rPr lang="zh-CN" altLang="en-US" dirty="0" smtClean="0">
                <a:solidFill>
                  <a:schemeClr val="tx2"/>
                </a:solidFill>
                <a:latin typeface="宋体" charset="0"/>
              </a:rPr>
              <a:t>无处</a:t>
            </a: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理器</a:t>
            </a:r>
          </a:p>
        </p:txBody>
      </p:sp>
      <p:sp>
        <p:nvSpPr>
          <p:cNvPr id="591883" name="Text Box 11"/>
          <p:cNvSpPr txBox="1">
            <a:spLocks noChangeArrowheads="1"/>
          </p:cNvSpPr>
          <p:nvPr/>
        </p:nvSpPr>
        <p:spPr bwMode="auto">
          <a:xfrm>
            <a:off x="395288" y="5949950"/>
            <a:ext cx="40671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数字温度计</a:t>
            </a:r>
            <a:r>
              <a:rPr lang="en-US" altLang="zh-CN" dirty="0">
                <a:solidFill>
                  <a:schemeClr val="tx2"/>
                </a:solidFill>
                <a:latin typeface="宋体" charset="0"/>
              </a:rPr>
              <a:t>-LSI</a:t>
            </a: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宋体" charset="0"/>
              </a:rPr>
              <a:t>VLSI</a:t>
            </a:r>
          </a:p>
        </p:txBody>
      </p:sp>
      <p:sp>
        <p:nvSpPr>
          <p:cNvPr id="591884" name="Text Box 12"/>
          <p:cNvSpPr txBox="1">
            <a:spLocks noChangeArrowheads="1"/>
          </p:cNvSpPr>
          <p:nvPr/>
        </p:nvSpPr>
        <p:spPr bwMode="auto">
          <a:xfrm>
            <a:off x="4932363" y="3789363"/>
            <a:ext cx="36718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太阳能温度控制器计</a:t>
            </a:r>
            <a:r>
              <a:rPr lang="en-US" altLang="zh-CN" dirty="0">
                <a:solidFill>
                  <a:schemeClr val="tx2"/>
                </a:solidFill>
                <a:latin typeface="宋体" charset="0"/>
              </a:rPr>
              <a:t>-</a:t>
            </a: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单片机</a:t>
            </a:r>
          </a:p>
        </p:txBody>
      </p:sp>
      <p:pic>
        <p:nvPicPr>
          <p:cNvPr id="4813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292600"/>
            <a:ext cx="25923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89" name="Text Box 17"/>
          <p:cNvSpPr txBox="1">
            <a:spLocks noChangeArrowheads="1"/>
          </p:cNvSpPr>
          <p:nvPr/>
        </p:nvSpPr>
        <p:spPr bwMode="auto">
          <a:xfrm>
            <a:off x="5148263" y="5949950"/>
            <a:ext cx="33496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红外成像仪</a:t>
            </a:r>
            <a:r>
              <a:rPr lang="en-US" altLang="zh-CN" dirty="0">
                <a:solidFill>
                  <a:schemeClr val="tx2"/>
                </a:solidFill>
                <a:latin typeface="宋体" charset="0"/>
              </a:rPr>
              <a:t>-</a:t>
            </a: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嵌入式微处理器</a:t>
            </a:r>
          </a:p>
        </p:txBody>
      </p:sp>
      <p:pic>
        <p:nvPicPr>
          <p:cNvPr id="48138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437063"/>
            <a:ext cx="30956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6149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684213" y="333375"/>
            <a:ext cx="34607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B0F0"/>
                </a:solidFill>
                <a:ea typeface="黑体" panose="02010609060101010101" pitchFamily="49" charset="-122"/>
              </a:rPr>
              <a:t>提纲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557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ChangeArrowheads="1"/>
          </p:cNvSpPr>
          <p:nvPr/>
        </p:nvSpPr>
        <p:spPr bwMode="auto">
          <a:xfrm>
            <a:off x="2700338" y="1773238"/>
            <a:ext cx="7940675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外围硬件设备（</a:t>
            </a:r>
            <a:r>
              <a:rPr lang="en-US" altLang="zh-TW" smtClean="0"/>
              <a:t>1/2</a:t>
            </a:r>
            <a:r>
              <a:rPr lang="zh-TW" altLang="en-US" smtClean="0"/>
              <a:t>）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片外总线：连接系统各个部件，进行互连和传输信息的信号线。</a:t>
            </a:r>
          </a:p>
          <a:p>
            <a:pPr lvl="1"/>
            <a:r>
              <a:rPr lang="en-US" altLang="zh-CN" smtClean="0"/>
              <a:t>ESIA</a:t>
            </a:r>
            <a:r>
              <a:rPr lang="zh-CN" altLang="en-US" smtClean="0"/>
              <a:t>总线、</a:t>
            </a:r>
            <a:r>
              <a:rPr lang="en-US" altLang="zh-CN" smtClean="0"/>
              <a:t>SCSI</a:t>
            </a:r>
            <a:r>
              <a:rPr lang="zh-CN" altLang="en-US" smtClean="0"/>
              <a:t>总线、</a:t>
            </a:r>
            <a:r>
              <a:rPr lang="en-US" altLang="zh-CN" smtClean="0"/>
              <a:t>PCI</a:t>
            </a:r>
            <a:r>
              <a:rPr lang="zh-CN" altLang="en-US" smtClean="0"/>
              <a:t>总线</a:t>
            </a:r>
          </a:p>
          <a:p>
            <a:pPr lvl="1"/>
            <a:r>
              <a:rPr lang="en-US" altLang="zh-CN" smtClean="0"/>
              <a:t>AMBA</a:t>
            </a:r>
            <a:r>
              <a:rPr lang="zh-CN" altLang="en-US" smtClean="0"/>
              <a:t>总线：</a:t>
            </a:r>
            <a:r>
              <a:rPr lang="en-US" altLang="zh-CN" smtClean="0"/>
              <a:t>ARM</a:t>
            </a:r>
            <a:r>
              <a:rPr lang="zh-CN" altLang="en-US" smtClean="0"/>
              <a:t>研发的总线规范</a:t>
            </a:r>
          </a:p>
          <a:p>
            <a:pPr lvl="1"/>
            <a:r>
              <a:rPr lang="zh-CN" altLang="en-US" smtClean="0"/>
              <a:t>专用总线</a:t>
            </a:r>
          </a:p>
          <a:p>
            <a:pPr lvl="2"/>
            <a:r>
              <a:rPr lang="en-US" altLang="zh-CN" smtClean="0"/>
              <a:t>CompactPCI</a:t>
            </a:r>
            <a:r>
              <a:rPr lang="zh-CN" altLang="en-US" smtClean="0"/>
              <a:t>总线：工业控制</a:t>
            </a:r>
          </a:p>
          <a:p>
            <a:pPr lvl="2"/>
            <a:r>
              <a:rPr lang="en-US" altLang="zh-CN" smtClean="0"/>
              <a:t>CAN</a:t>
            </a:r>
            <a:r>
              <a:rPr lang="zh-CN" altLang="en-US" smtClean="0"/>
              <a:t>总线：汽车电子总线</a:t>
            </a:r>
          </a:p>
          <a:p>
            <a:pPr lvl="2"/>
            <a:r>
              <a:rPr lang="en-US" altLang="zh-CN" smtClean="0"/>
              <a:t>1553B</a:t>
            </a:r>
            <a:r>
              <a:rPr lang="zh-CN" altLang="en-US" smtClean="0"/>
              <a:t>总线：航空工业总线</a:t>
            </a:r>
          </a:p>
          <a:p>
            <a:r>
              <a:rPr lang="zh-CN" altLang="en-US" smtClean="0"/>
              <a:t>电子盘：采用</a:t>
            </a:r>
            <a:r>
              <a:rPr lang="en-US" altLang="zh-CN" smtClean="0"/>
              <a:t>flash</a:t>
            </a:r>
            <a:r>
              <a:rPr lang="zh-CN" altLang="en-US" smtClean="0"/>
              <a:t>芯片存储数据，体积小、功耗低、抗震</a:t>
            </a:r>
          </a:p>
          <a:p>
            <a:pPr lvl="1"/>
            <a:r>
              <a:rPr lang="en-US" altLang="zh-CN" smtClean="0"/>
              <a:t>DOC</a:t>
            </a:r>
            <a:r>
              <a:rPr lang="zh-CN" altLang="en-US" smtClean="0"/>
              <a:t>：</a:t>
            </a:r>
            <a:r>
              <a:rPr lang="en-US" altLang="zh-CN" smtClean="0"/>
              <a:t>Disk on Chip</a:t>
            </a:r>
          </a:p>
          <a:p>
            <a:pPr lvl="1"/>
            <a:r>
              <a:rPr lang="en-US" altLang="zh-CN" smtClean="0"/>
              <a:t>DOM</a:t>
            </a:r>
            <a:r>
              <a:rPr lang="zh-CN" altLang="en-US" smtClean="0"/>
              <a:t>：</a:t>
            </a:r>
            <a:r>
              <a:rPr lang="en-US" altLang="zh-CN" smtClean="0"/>
              <a:t>IDE</a:t>
            </a:r>
            <a:r>
              <a:rPr lang="zh-CN" altLang="en-US" smtClean="0"/>
              <a:t>电子盘</a:t>
            </a:r>
          </a:p>
          <a:p>
            <a:pPr lvl="1"/>
            <a:r>
              <a:rPr lang="en-US" altLang="zh-CN" smtClean="0"/>
              <a:t>CF</a:t>
            </a:r>
            <a:r>
              <a:rPr lang="zh-CN" altLang="en-US" smtClean="0"/>
              <a:t>：</a:t>
            </a:r>
            <a:r>
              <a:rPr lang="en-US" altLang="zh-CN" smtClean="0"/>
              <a:t>CompactFlash</a:t>
            </a:r>
          </a:p>
          <a:p>
            <a:pPr lvl="1"/>
            <a:r>
              <a:rPr lang="en-US" altLang="zh-CN" smtClean="0"/>
              <a:t>SM</a:t>
            </a:r>
            <a:r>
              <a:rPr lang="zh-CN" altLang="en-US" smtClean="0"/>
              <a:t>：</a:t>
            </a:r>
            <a:r>
              <a:rPr lang="en-US" altLang="zh-CN" smtClean="0"/>
              <a:t>Smart Media</a:t>
            </a:r>
          </a:p>
          <a:p>
            <a:pPr lvl="1"/>
            <a:r>
              <a:rPr lang="en-US" altLang="zh-CN" smtClean="0"/>
              <a:t>MS</a:t>
            </a:r>
            <a:r>
              <a:rPr lang="zh-CN" altLang="en-US" smtClean="0"/>
              <a:t>：</a:t>
            </a:r>
            <a:r>
              <a:rPr lang="en-US" altLang="zh-CN" smtClean="0"/>
              <a:t>Memory Stick</a:t>
            </a:r>
          </a:p>
          <a:p>
            <a:pPr lvl="1"/>
            <a:r>
              <a:rPr lang="en-US" altLang="zh-CN" smtClean="0"/>
              <a:t>SSD</a:t>
            </a:r>
            <a:r>
              <a:rPr lang="zh-CN" altLang="en-US" smtClean="0"/>
              <a:t>：</a:t>
            </a:r>
            <a:r>
              <a:rPr lang="en-US" altLang="zh-CN" smtClean="0"/>
              <a:t>RAID</a:t>
            </a:r>
            <a:r>
              <a:rPr lang="zh-CN" altLang="en-US" smtClean="0"/>
              <a:t>方式的</a:t>
            </a:r>
            <a:r>
              <a:rPr lang="en-US" altLang="zh-CN" smtClean="0"/>
              <a:t>FLASH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7540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外围硬件设备（</a:t>
            </a:r>
            <a:r>
              <a:rPr lang="en-US" altLang="zh-TW" smtClean="0"/>
              <a:t>2/2</a:t>
            </a:r>
            <a:r>
              <a:rPr lang="zh-TW" altLang="en-US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I/O</a:t>
            </a:r>
            <a:r>
              <a:rPr lang="zh-CN" altLang="en-US" smtClean="0"/>
              <a:t>设备</a:t>
            </a:r>
          </a:p>
          <a:p>
            <a:pPr lvl="1"/>
            <a:r>
              <a:rPr lang="en-US" altLang="zh-CN" smtClean="0"/>
              <a:t>A/D</a:t>
            </a:r>
            <a:r>
              <a:rPr lang="zh-CN" altLang="en-US" smtClean="0"/>
              <a:t>、</a:t>
            </a:r>
            <a:r>
              <a:rPr lang="en-US" altLang="zh-CN" smtClean="0"/>
              <a:t>D/A</a:t>
            </a:r>
          </a:p>
          <a:p>
            <a:pPr lvl="1"/>
            <a:r>
              <a:rPr lang="zh-CN" altLang="en-US" smtClean="0"/>
              <a:t>中断控制器</a:t>
            </a:r>
          </a:p>
          <a:p>
            <a:pPr lvl="1"/>
            <a:r>
              <a:rPr lang="en-US" altLang="zh-CN" smtClean="0"/>
              <a:t>UART</a:t>
            </a:r>
          </a:p>
          <a:p>
            <a:pPr lvl="1"/>
            <a:r>
              <a:rPr lang="en-US" altLang="zh-CN" smtClean="0"/>
              <a:t>LCD</a:t>
            </a:r>
          </a:p>
          <a:p>
            <a:endParaRPr lang="en-US" altLang="zh-CN" smtClean="0"/>
          </a:p>
          <a:p>
            <a:r>
              <a:rPr lang="zh-CN" altLang="en-US" smtClean="0"/>
              <a:t>通讯设备</a:t>
            </a:r>
          </a:p>
          <a:p>
            <a:pPr lvl="1"/>
            <a:r>
              <a:rPr lang="zh-CN" altLang="en-US" smtClean="0"/>
              <a:t>有线通讯：</a:t>
            </a:r>
            <a:r>
              <a:rPr lang="en-US" altLang="zh-CN" smtClean="0"/>
              <a:t>IEEE1394</a:t>
            </a:r>
            <a:r>
              <a:rPr lang="zh-CN" altLang="en-US" smtClean="0"/>
              <a:t>、</a:t>
            </a:r>
            <a:r>
              <a:rPr lang="en-US" altLang="zh-CN" smtClean="0"/>
              <a:t>USB</a:t>
            </a:r>
          </a:p>
          <a:p>
            <a:pPr lvl="1"/>
            <a:r>
              <a:rPr lang="zh-CN" altLang="en-US" smtClean="0"/>
              <a:t>无线通讯：</a:t>
            </a:r>
            <a:r>
              <a:rPr lang="en-US" altLang="zh-CN" smtClean="0"/>
              <a:t>IrDA</a:t>
            </a:r>
            <a:r>
              <a:rPr lang="zh-CN" altLang="en-US" smtClean="0"/>
              <a:t>、</a:t>
            </a:r>
            <a:r>
              <a:rPr lang="en-US" altLang="zh-CN" smtClean="0"/>
              <a:t>Bluetooth</a:t>
            </a:r>
            <a:r>
              <a:rPr lang="zh-CN" altLang="en-US" smtClean="0"/>
              <a:t>、</a:t>
            </a:r>
            <a:r>
              <a:rPr lang="en-US" altLang="zh-CN" smtClean="0"/>
              <a:t>802.11b/g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82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嵌入式操作系统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嵌入式</a:t>
            </a:r>
            <a:r>
              <a:rPr lang="en-US" altLang="zh-CN" smtClean="0"/>
              <a:t>Linux</a:t>
            </a:r>
          </a:p>
          <a:p>
            <a:r>
              <a:rPr lang="en-US" altLang="zh-CN" smtClean="0"/>
              <a:t>Windows CE</a:t>
            </a:r>
          </a:p>
          <a:p>
            <a:r>
              <a:rPr lang="en-US" altLang="zh-CN" smtClean="0"/>
              <a:t>Symbian</a:t>
            </a:r>
          </a:p>
          <a:p>
            <a:r>
              <a:rPr lang="en-US" altLang="zh-CN" smtClean="0"/>
              <a:t>Android</a:t>
            </a:r>
          </a:p>
          <a:p>
            <a:r>
              <a:rPr lang="en-US" altLang="zh-CN" smtClean="0"/>
              <a:t>uC/OS-II</a:t>
            </a:r>
          </a:p>
          <a:p>
            <a:r>
              <a:rPr lang="en-US" altLang="zh-CN" smtClean="0"/>
              <a:t>VxWorks</a:t>
            </a:r>
          </a:p>
          <a:p>
            <a:r>
              <a:rPr lang="en-US" altLang="zh-CN" smtClean="0"/>
              <a:t>iOS</a:t>
            </a:r>
          </a:p>
          <a:p>
            <a:r>
              <a:rPr lang="en-US" altLang="zh-CN" smtClean="0"/>
              <a:t>QNX, Palm OS, LynxOS…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3334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611188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嵌入式实时操作系统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735013" y="1635125"/>
            <a:ext cx="7940675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典型的嵌入式实时操作系统（</a:t>
            </a:r>
            <a:r>
              <a:rPr lang="en-US" altLang="zh-CN" sz="2400" b="1">
                <a:solidFill>
                  <a:schemeClr val="tx2"/>
                </a:solidFill>
                <a:latin typeface="宋体" panose="02010600030101010101" pitchFamily="2" charset="-122"/>
              </a:rPr>
              <a:t>RTOS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）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近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200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种操作系统，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VxWorks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QNX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WinCE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PalmOS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面向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SOC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的操作系统：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Symbian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Epoc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Express Logic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ThreadX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ATI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Nucleus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开放源码的操作系统：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Linux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系列、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uC/OS</a:t>
            </a:r>
            <a:endParaRPr lang="en-US" altLang="zh-CN" sz="28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典型性能指标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内核大小：几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K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～几百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K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；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调度时间片：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1ms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；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实时任务响应时间：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40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微妙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一般任务响应时间：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微妙～几百毫秒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341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539750" y="476250"/>
            <a:ext cx="49688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31859C"/>
                </a:solidFill>
                <a:latin typeface="Tahoma" charset="0"/>
                <a:ea typeface="黑体" charset="0"/>
                <a:cs typeface="黑体" charset="0"/>
              </a:rPr>
              <a:t>混合编程模式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806450" y="1412875"/>
            <a:ext cx="7797800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2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嵌入式软件经常需要直接控制外设、进行寄存器操作等，因而较多使用高级语言、汇编语言混合编程：</a:t>
            </a:r>
            <a:endParaRPr lang="zh-CN" altLang="en-US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155660" name="Object 12"/>
          <p:cNvGraphicFramePr>
            <a:graphicFrameLocks noChangeAspect="1"/>
          </p:cNvGraphicFramePr>
          <p:nvPr/>
        </p:nvGraphicFramePr>
        <p:xfrm>
          <a:off x="755650" y="3030538"/>
          <a:ext cx="2592388" cy="211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位图图像" r:id="rId3" imgW="2038095" imgH="1666667" progId="Paint.Picture">
                  <p:embed/>
                </p:oleObj>
              </mc:Choice>
              <mc:Fallback>
                <p:oleObj name="位图图像" r:id="rId3" imgW="2038095" imgH="1666667" progId="Paint.Picture">
                  <p:embed/>
                  <p:pic>
                    <p:nvPicPr>
                      <p:cNvPr id="1556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030538"/>
                        <a:ext cx="2592388" cy="211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2" name="Rectangle 14"/>
          <p:cNvSpPr>
            <a:spLocks noChangeArrowheads="1"/>
          </p:cNvSpPr>
          <p:nvPr/>
        </p:nvSpPr>
        <p:spPr bwMode="auto">
          <a:xfrm>
            <a:off x="827088" y="24145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00FF"/>
                </a:solidFill>
                <a:latin typeface="Tahoma" charset="0"/>
                <a:ea typeface="楷体_GB2312" charset="0"/>
                <a:cs typeface="楷体_GB2312" charset="0"/>
              </a:rPr>
              <a:t>嵌入式汇编</a:t>
            </a:r>
          </a:p>
        </p:txBody>
      </p:sp>
      <p:graphicFrame>
        <p:nvGraphicFramePr>
          <p:cNvPr id="155663" name="Object 15"/>
          <p:cNvGraphicFramePr>
            <a:graphicFrameLocks noChangeAspect="1"/>
          </p:cNvGraphicFramePr>
          <p:nvPr/>
        </p:nvGraphicFramePr>
        <p:xfrm>
          <a:off x="3203575" y="3016250"/>
          <a:ext cx="3581400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位图图像" r:id="rId5" imgW="3580952" imgH="2638095" progId="Paint.Picture">
                  <p:embed/>
                </p:oleObj>
              </mc:Choice>
              <mc:Fallback>
                <p:oleObj name="位图图像" r:id="rId5" imgW="3580952" imgH="2638095" progId="Paint.Picture">
                  <p:embed/>
                  <p:pic>
                    <p:nvPicPr>
                      <p:cNvPr id="1556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016250"/>
                        <a:ext cx="3581400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4" name="AutoShape 16"/>
          <p:cNvSpPr>
            <a:spLocks noChangeArrowheads="1"/>
          </p:cNvSpPr>
          <p:nvPr/>
        </p:nvSpPr>
        <p:spPr bwMode="auto">
          <a:xfrm>
            <a:off x="4140200" y="3952875"/>
            <a:ext cx="431800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155665" name="Object 17"/>
          <p:cNvGraphicFramePr>
            <a:graphicFrameLocks noChangeAspect="1"/>
          </p:cNvGraphicFramePr>
          <p:nvPr/>
        </p:nvGraphicFramePr>
        <p:xfrm>
          <a:off x="3348038" y="4362450"/>
          <a:ext cx="280828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3" name="位图图像" r:id="rId7" imgW="2285714" imgH="838095" progId="Paint.Picture">
                  <p:embed/>
                </p:oleObj>
              </mc:Choice>
              <mc:Fallback>
                <p:oleObj name="位图图像" r:id="rId7" imgW="2285714" imgH="838095" progId="Paint.Picture">
                  <p:embed/>
                  <p:pic>
                    <p:nvPicPr>
                      <p:cNvPr id="15566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362450"/>
                        <a:ext cx="2808287" cy="10302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6" name="Rectangle 18"/>
          <p:cNvSpPr>
            <a:spLocks noChangeArrowheads="1"/>
          </p:cNvSpPr>
          <p:nvPr/>
        </p:nvSpPr>
        <p:spPr bwMode="auto">
          <a:xfrm>
            <a:off x="3276600" y="3736975"/>
            <a:ext cx="3311525" cy="1793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55667" name="Rectangle 19"/>
          <p:cNvSpPr>
            <a:spLocks noChangeArrowheads="1"/>
          </p:cNvSpPr>
          <p:nvPr/>
        </p:nvSpPr>
        <p:spPr bwMode="auto">
          <a:xfrm>
            <a:off x="3348038" y="2414588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00FF"/>
                </a:solidFill>
                <a:latin typeface="Tahoma" charset="0"/>
                <a:ea typeface="楷体_GB2312" charset="0"/>
                <a:cs typeface="楷体_GB2312" charset="0"/>
              </a:rPr>
              <a:t>直接汇编调用</a:t>
            </a:r>
          </a:p>
        </p:txBody>
      </p:sp>
      <p:graphicFrame>
        <p:nvGraphicFramePr>
          <p:cNvPr id="155669" name="Object 21"/>
          <p:cNvGraphicFramePr>
            <a:graphicFrameLocks noChangeAspect="1"/>
          </p:cNvGraphicFramePr>
          <p:nvPr/>
        </p:nvGraphicFramePr>
        <p:xfrm>
          <a:off x="6877050" y="2995613"/>
          <a:ext cx="18478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位图图像" r:id="rId9" imgW="1848108" imgH="914286" progId="Paint.Picture">
                  <p:embed/>
                </p:oleObj>
              </mc:Choice>
              <mc:Fallback>
                <p:oleObj name="位图图像" r:id="rId9" imgW="1848108" imgH="914286" progId="Paint.Picture">
                  <p:embed/>
                  <p:pic>
                    <p:nvPicPr>
                      <p:cNvPr id="15566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995613"/>
                        <a:ext cx="1847850" cy="9144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72" name="Object 24"/>
          <p:cNvGraphicFramePr>
            <a:graphicFrameLocks noChangeAspect="1"/>
          </p:cNvGraphicFramePr>
          <p:nvPr/>
        </p:nvGraphicFramePr>
        <p:xfrm>
          <a:off x="6924675" y="4168775"/>
          <a:ext cx="180975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位图图像" r:id="rId11" imgW="1809524" imgH="1924319" progId="Paint.Picture">
                  <p:embed/>
                </p:oleObj>
              </mc:Choice>
              <mc:Fallback>
                <p:oleObj name="位图图像" r:id="rId11" imgW="1809524" imgH="1924319" progId="Paint.Picture">
                  <p:embed/>
                  <p:pic>
                    <p:nvPicPr>
                      <p:cNvPr id="1556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5" y="4168775"/>
                        <a:ext cx="1809750" cy="19240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70" name="AutoShape 22"/>
          <p:cNvSpPr>
            <a:spLocks noChangeArrowheads="1"/>
          </p:cNvSpPr>
          <p:nvPr/>
        </p:nvSpPr>
        <p:spPr bwMode="auto">
          <a:xfrm>
            <a:off x="7500938" y="3859213"/>
            <a:ext cx="431800" cy="360362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55673" name="Rectangle 25"/>
          <p:cNvSpPr>
            <a:spLocks noChangeArrowheads="1"/>
          </p:cNvSpPr>
          <p:nvPr/>
        </p:nvSpPr>
        <p:spPr bwMode="auto">
          <a:xfrm>
            <a:off x="6659563" y="2389188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00FF"/>
                </a:solidFill>
                <a:latin typeface="Tahoma" charset="0"/>
                <a:ea typeface="楷体_GB2312" charset="0"/>
                <a:cs typeface="楷体_GB2312" charset="0"/>
              </a:rPr>
              <a:t>汇编调用</a:t>
            </a:r>
            <a:r>
              <a:rPr lang="en-US" altLang="zh-CN" b="1" dirty="0">
                <a:solidFill>
                  <a:srgbClr val="0000FF"/>
                </a:solidFill>
                <a:latin typeface="Tahoma" charset="0"/>
                <a:ea typeface="楷体_GB2312" charset="0"/>
                <a:cs typeface="楷体_GB2312" charset="0"/>
              </a:rPr>
              <a:t>C</a:t>
            </a:r>
            <a:r>
              <a:rPr lang="zh-CN" altLang="en-US" b="1" dirty="0">
                <a:solidFill>
                  <a:srgbClr val="0000FF"/>
                </a:solidFill>
                <a:latin typeface="Tahoma" charset="0"/>
                <a:ea typeface="楷体_GB2312" charset="0"/>
                <a:cs typeface="楷体_GB2312" charset="0"/>
              </a:rPr>
              <a:t>语言</a:t>
            </a:r>
          </a:p>
        </p:txBody>
      </p:sp>
    </p:spTree>
    <p:extLst>
      <p:ext uri="{BB962C8B-B14F-4D97-AF65-F5344CB8AC3E}">
        <p14:creationId xmlns:p14="http://schemas.microsoft.com/office/powerpoint/2010/main" val="6712553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5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5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5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62" grpId="0"/>
      <p:bldP spid="155664" grpId="0" animBg="1"/>
      <p:bldP spid="155666" grpId="0" animBg="1"/>
      <p:bldP spid="155667" grpId="0"/>
      <p:bldP spid="155670" grpId="0" animBg="1"/>
      <p:bldP spid="1556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827088" y="476250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Tahoma" charset="0"/>
                <a:ea typeface="黑体" charset="0"/>
                <a:cs typeface="黑体" charset="0"/>
              </a:rPr>
              <a:t>固定内存地址访问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55650" y="1557338"/>
            <a:ext cx="78263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嵌入式系统经常要求去访问某特定的内存位置，如：</a:t>
            </a: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unsigned short x;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unsigned short 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io_regs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io_regs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= (unsigned short *)0x400000000;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x = 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io_regs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[10];</a:t>
            </a:r>
          </a:p>
        </p:txBody>
      </p:sp>
    </p:spTree>
    <p:extLst>
      <p:ext uri="{BB962C8B-B14F-4D97-AF65-F5344CB8AC3E}">
        <p14:creationId xmlns:p14="http://schemas.microsoft.com/office/powerpoint/2010/main" val="1619611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93" name="Rectangle 1049"/>
          <p:cNvSpPr>
            <a:spLocks noChangeArrowheads="1"/>
          </p:cNvSpPr>
          <p:nvPr/>
        </p:nvSpPr>
        <p:spPr bwMode="auto">
          <a:xfrm>
            <a:off x="539750" y="260350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00FF"/>
                </a:solidFill>
                <a:latin typeface="Tahoma" charset="0"/>
                <a:ea typeface="黑体" charset="0"/>
                <a:cs typeface="黑体" charset="0"/>
              </a:rPr>
              <a:t>存储限定符</a:t>
            </a:r>
            <a:r>
              <a:rPr lang="en-US" altLang="zh-CN" sz="3600" b="1" dirty="0">
                <a:solidFill>
                  <a:srgbClr val="0000FF"/>
                </a:solidFill>
                <a:latin typeface="Comic Sans MS" charset="0"/>
                <a:ea typeface="黑体" charset="0"/>
                <a:cs typeface="黑体" charset="0"/>
              </a:rPr>
              <a:t>volatile</a:t>
            </a:r>
          </a:p>
        </p:txBody>
      </p:sp>
      <p:sp>
        <p:nvSpPr>
          <p:cNvPr id="135194" name="Rectangle 1050"/>
          <p:cNvSpPr>
            <a:spLocks noChangeArrowheads="1"/>
          </p:cNvSpPr>
          <p:nvPr/>
        </p:nvSpPr>
        <p:spPr bwMode="auto">
          <a:xfrm>
            <a:off x="755650" y="1484313"/>
            <a:ext cx="7940675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lnSpc>
                <a:spcPct val="115000"/>
              </a:lnSpc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编译器优化工作的一个假设</a:t>
            </a:r>
            <a:endParaRPr lang="en-US" altLang="zh-CN" sz="2000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5000"/>
              </a:lnSpc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在多任务共享变量、中断与任务共享变量时，必须使用</a:t>
            </a:r>
            <a:r>
              <a:rPr lang="en-US" altLang="zh-CN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volatile</a:t>
            </a: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限定符，强制读取内存中的值。</a:t>
            </a:r>
            <a:endParaRPr lang="en-US" altLang="zh-CN" sz="2000" b="1" dirty="0">
              <a:solidFill>
                <a:srgbClr val="660066"/>
              </a:solidFill>
              <a:latin typeface="Comic Sans MS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void main(void)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{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volatile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p_status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p_data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p_status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= (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*)0x4001;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p_data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= (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*)0x4000;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do {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}  while((*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p_status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&amp; 0x01) == 0);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……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21804618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13" name="AutoShape 37"/>
          <p:cNvSpPr>
            <a:spLocks noChangeArrowheads="1"/>
          </p:cNvSpPr>
          <p:nvPr/>
        </p:nvSpPr>
        <p:spPr bwMode="auto">
          <a:xfrm>
            <a:off x="7710488" y="5257800"/>
            <a:ext cx="360362" cy="215900"/>
          </a:xfrm>
          <a:prstGeom prst="flowChartCollat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  <a:latin typeface="Tahoma" charset="0"/>
              <a:ea typeface="黑体" charset="0"/>
              <a:cs typeface="黑体" charset="0"/>
            </a:endParaRPr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611188" y="260350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00FF"/>
                </a:solidFill>
                <a:latin typeface="Tahoma" charset="0"/>
                <a:ea typeface="黑体" charset="0"/>
                <a:cs typeface="黑体" charset="0"/>
              </a:rPr>
              <a:t>代码共享与可重入</a:t>
            </a:r>
            <a:endParaRPr lang="zh-CN" altLang="en-US" sz="2800" b="1" dirty="0">
              <a:solidFill>
                <a:srgbClr val="0000FF"/>
              </a:solidFill>
              <a:latin typeface="Comic Sans MS" charset="0"/>
              <a:ea typeface="黑体" charset="0"/>
              <a:cs typeface="黑体" charset="0"/>
            </a:endParaRPr>
          </a:p>
        </p:txBody>
      </p:sp>
      <p:sp>
        <p:nvSpPr>
          <p:cNvPr id="75797" name="Rectangle 21"/>
          <p:cNvSpPr>
            <a:spLocks noChangeArrowheads="1"/>
          </p:cNvSpPr>
          <p:nvPr/>
        </p:nvSpPr>
        <p:spPr bwMode="auto">
          <a:xfrm>
            <a:off x="755650" y="1484313"/>
            <a:ext cx="79406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在嵌入式系统中，多个任务使用子程序的一个单一拷贝是很常见，这些子程序称为共享代码。</a:t>
            </a:r>
            <a:endParaRPr lang="en-US" altLang="zh-CN" sz="2000" b="1" dirty="0">
              <a:solidFill>
                <a:srgbClr val="660066"/>
              </a:solidFill>
              <a:latin typeface="Comic Sans MS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由于实时系统的任务是可抢占的，因而必须保证共享代码同时被几个任务调用而不发生冲突，这就是代码的</a:t>
            </a:r>
            <a:r>
              <a:rPr lang="zh-CN" altLang="en-US" sz="2000" b="1" dirty="0">
                <a:solidFill>
                  <a:srgbClr val="FF0000"/>
                </a:solidFill>
                <a:latin typeface="Comic Sans MS" charset="0"/>
                <a:ea typeface="宋体" charset="0"/>
                <a:cs typeface="宋体" charset="0"/>
              </a:rPr>
              <a:t>可重入</a:t>
            </a:r>
            <a:r>
              <a:rPr lang="zh-CN" altLang="en-US" sz="2000" b="1" dirty="0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。</a:t>
            </a:r>
            <a:endParaRPr lang="en-US" altLang="zh-CN" sz="2000" b="1" dirty="0">
              <a:solidFill>
                <a:srgbClr val="660066"/>
              </a:solidFill>
              <a:latin typeface="Comic Sans MS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endParaRPr lang="en-US" altLang="zh-CN" sz="2000" b="1" dirty="0">
              <a:solidFill>
                <a:srgbClr val="660066"/>
              </a:solidFill>
              <a:latin typeface="Comic Sans MS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char *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strcpy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(char *des,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const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char *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src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)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{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static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char *save = des;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while ((* des++ = * 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src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++) != </a:t>
            </a:r>
            <a:r>
              <a:rPr lang="zh-CN" altLang="en-US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‘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\0</a:t>
            </a:r>
            <a:r>
              <a:rPr lang="zh-CN" altLang="en-US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’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);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return (save);</a:t>
            </a:r>
          </a:p>
          <a:p>
            <a:pPr marL="342900" indent="-342900" fontAlgn="auto"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}</a:t>
            </a:r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>
            <a:off x="5075238" y="5588000"/>
            <a:ext cx="3887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5651500" y="4797425"/>
            <a:ext cx="1223963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任务</a:t>
            </a:r>
            <a:r>
              <a:rPr lang="en-US" altLang="zh-CN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1</a:t>
            </a:r>
          </a:p>
        </p:txBody>
      </p:sp>
      <p:sp>
        <p:nvSpPr>
          <p:cNvPr id="75801" name="Line 25"/>
          <p:cNvSpPr>
            <a:spLocks noChangeShapeType="1"/>
          </p:cNvSpPr>
          <p:nvPr/>
        </p:nvSpPr>
        <p:spPr bwMode="auto">
          <a:xfrm flipV="1">
            <a:off x="5507038" y="3716338"/>
            <a:ext cx="0" cy="1871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7739063" y="5767388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040408"/>
                </a:solidFill>
                <a:latin typeface="Tahoma" charset="0"/>
                <a:ea typeface="楷体_GB2312" charset="0"/>
                <a:cs typeface="楷体_GB2312" charset="0"/>
              </a:rPr>
              <a:t>执行时间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075238" y="4579938"/>
            <a:ext cx="5762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40408"/>
                </a:solidFill>
                <a:latin typeface="Tahoma" charset="0"/>
                <a:ea typeface="楷体_GB2312" charset="0"/>
                <a:cs typeface="楷体_GB2312" charset="0"/>
              </a:rPr>
              <a:t>优先级</a:t>
            </a:r>
          </a:p>
        </p:txBody>
      </p:sp>
      <p:sp>
        <p:nvSpPr>
          <p:cNvPr id="75805" name="Rectangle 29"/>
          <p:cNvSpPr>
            <a:spLocks noChangeArrowheads="1"/>
          </p:cNvSpPr>
          <p:nvPr/>
        </p:nvSpPr>
        <p:spPr bwMode="auto">
          <a:xfrm>
            <a:off x="6832600" y="4148138"/>
            <a:ext cx="863600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任务</a:t>
            </a:r>
            <a:r>
              <a:rPr lang="en-US" altLang="zh-CN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75806" name="Line 30"/>
          <p:cNvSpPr>
            <a:spLocks noChangeShapeType="1"/>
          </p:cNvSpPr>
          <p:nvPr/>
        </p:nvSpPr>
        <p:spPr bwMode="auto">
          <a:xfrm flipV="1">
            <a:off x="6804025" y="50847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5807" name="Rectangle 31"/>
          <p:cNvSpPr>
            <a:spLocks noChangeArrowheads="1"/>
          </p:cNvSpPr>
          <p:nvPr/>
        </p:nvSpPr>
        <p:spPr bwMode="auto">
          <a:xfrm>
            <a:off x="6370638" y="5516563"/>
            <a:ext cx="936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>
                <a:solidFill>
                  <a:srgbClr val="660066"/>
                </a:solidFill>
                <a:latin typeface="楷体_GB2312" charset="0"/>
                <a:ea typeface="楷体_GB2312" charset="0"/>
                <a:cs typeface="楷体_GB2312" charset="0"/>
              </a:rPr>
              <a:t>strcpy</a:t>
            </a:r>
          </a:p>
        </p:txBody>
      </p:sp>
      <p:sp>
        <p:nvSpPr>
          <p:cNvPr id="75808" name="Line 32"/>
          <p:cNvSpPr>
            <a:spLocks noChangeShapeType="1"/>
          </p:cNvSpPr>
          <p:nvPr/>
        </p:nvSpPr>
        <p:spPr bwMode="auto">
          <a:xfrm flipV="1">
            <a:off x="7237413" y="44370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5809" name="Rectangle 33"/>
          <p:cNvSpPr>
            <a:spLocks noChangeArrowheads="1"/>
          </p:cNvSpPr>
          <p:nvPr/>
        </p:nvSpPr>
        <p:spPr bwMode="auto">
          <a:xfrm>
            <a:off x="6804025" y="4868863"/>
            <a:ext cx="936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>
                <a:solidFill>
                  <a:srgbClr val="660066"/>
                </a:solidFill>
                <a:latin typeface="楷体_GB2312" charset="0"/>
                <a:ea typeface="楷体_GB2312" charset="0"/>
                <a:cs typeface="楷体_GB2312" charset="0"/>
              </a:rPr>
              <a:t>strcpy</a:t>
            </a:r>
          </a:p>
        </p:txBody>
      </p:sp>
      <p:sp>
        <p:nvSpPr>
          <p:cNvPr id="75810" name="Rectangle 34"/>
          <p:cNvSpPr>
            <a:spLocks noChangeArrowheads="1"/>
          </p:cNvSpPr>
          <p:nvPr/>
        </p:nvSpPr>
        <p:spPr bwMode="auto">
          <a:xfrm>
            <a:off x="7740650" y="4797425"/>
            <a:ext cx="1223963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任务</a:t>
            </a:r>
            <a:r>
              <a:rPr lang="en-US" altLang="zh-CN" b="1">
                <a:solidFill>
                  <a:srgbClr val="40458C"/>
                </a:solidFill>
                <a:latin typeface="楷体_GB2312" charset="0"/>
                <a:ea typeface="楷体_GB2312" charset="0"/>
                <a:cs typeface="楷体_GB2312" charset="0"/>
              </a:rPr>
              <a:t>1</a:t>
            </a:r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 flipV="1">
            <a:off x="7885113" y="5070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58C"/>
              </a:buClr>
              <a:buSzPct val="60000"/>
              <a:buFont typeface="Wingdings" charset="0"/>
              <a:buChar char="n"/>
              <a:defRPr/>
            </a:pPr>
            <a:endParaRPr lang="zh-CN" altLang="en-US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5812" name="Rectangle 36"/>
          <p:cNvSpPr>
            <a:spLocks noChangeArrowheads="1"/>
          </p:cNvSpPr>
          <p:nvPr/>
        </p:nvSpPr>
        <p:spPr bwMode="auto">
          <a:xfrm>
            <a:off x="7451725" y="5502275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>
                <a:solidFill>
                  <a:srgbClr val="660066"/>
                </a:solidFill>
                <a:latin typeface="楷体_GB2312" charset="0"/>
                <a:ea typeface="楷体_GB2312" charset="0"/>
                <a:cs typeface="楷体_GB2312" charset="0"/>
              </a:rPr>
              <a:t>strcpy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077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611188" y="260350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00FF"/>
                </a:solidFill>
                <a:latin typeface="Tahoma" charset="0"/>
                <a:ea typeface="黑体" charset="0"/>
                <a:cs typeface="黑体" charset="0"/>
              </a:rPr>
              <a:t>按位操作</a:t>
            </a:r>
            <a:endParaRPr lang="zh-CN" altLang="en-US" sz="3600" b="1" dirty="0">
              <a:solidFill>
                <a:srgbClr val="0000FF"/>
              </a:solidFill>
              <a:latin typeface="Comic Sans MS" charset="0"/>
              <a:ea typeface="黑体" charset="0"/>
              <a:cs typeface="黑体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684213" y="1412875"/>
            <a:ext cx="79406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嵌入式系统经常要求对变量或寄存器进行位操作。</a:t>
            </a:r>
            <a:endParaRPr lang="en-US" altLang="zh-CN" sz="2000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例如：给定一个整型变量</a:t>
            </a:r>
            <a:r>
              <a:rPr lang="en-US" altLang="zh-CN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，写两段代码，第一个设置</a:t>
            </a:r>
            <a:r>
              <a:rPr lang="en-US" altLang="zh-CN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bit 3</a:t>
            </a: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，第二个清除</a:t>
            </a:r>
            <a:r>
              <a:rPr lang="en-US" altLang="zh-CN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的</a:t>
            </a:r>
            <a:r>
              <a:rPr lang="en-US" altLang="zh-CN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bit 3</a:t>
            </a:r>
            <a:r>
              <a:rPr lang="zh-CN" altLang="en-US" sz="2000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。在以上两个操作中，要保持其它位不变。</a:t>
            </a:r>
            <a:endParaRPr lang="en-US" altLang="zh-CN" sz="2000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#define BIT3 (0x1 &lt;&lt; 3)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en-US" altLang="zh-CN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void set_bit3(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*a) 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{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*a |= BIT3;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}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void clear_bit3(</a:t>
            </a:r>
            <a:r>
              <a:rPr lang="en-US" altLang="zh-CN" b="1" dirty="0" err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int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*a) 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{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     *a &amp;= </a:t>
            </a:r>
            <a:r>
              <a:rPr lang="zh-CN" altLang="en-US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～</a:t>
            </a: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BIT3;</a:t>
            </a:r>
          </a:p>
          <a:p>
            <a:pPr marL="342900" indent="-342900" fontAlgn="auto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r>
              <a:rPr lang="en-US" altLang="zh-CN" b="1" dirty="0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}</a:t>
            </a:r>
          </a:p>
          <a:p>
            <a:pPr marL="342900" indent="-342900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None/>
              <a:defRPr/>
            </a:pPr>
            <a:endParaRPr lang="zh-CN" altLang="en-US" b="1" dirty="0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478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611188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00FF"/>
                </a:solidFill>
                <a:latin typeface="Tahoma" charset="0"/>
                <a:ea typeface="黑体" charset="0"/>
                <a:cs typeface="黑体" charset="0"/>
              </a:rPr>
              <a:t>看门狗定时器</a:t>
            </a:r>
            <a:endParaRPr lang="zh-CN" altLang="en-US" sz="2800" b="1" dirty="0">
              <a:solidFill>
                <a:srgbClr val="0000FF"/>
              </a:solidFill>
              <a:latin typeface="Comic Sans MS" charset="0"/>
              <a:ea typeface="黑体" charset="0"/>
              <a:cs typeface="黑体" charset="0"/>
            </a:endParaRPr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735013" y="1706563"/>
            <a:ext cx="79406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对于要求高可靠性的嵌入式应用场合，系统往往提供看门狗（</a:t>
            </a:r>
            <a:r>
              <a:rPr lang="en-US" altLang="zh-CN" b="1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WATCHDOG</a:t>
            </a:r>
            <a:r>
              <a:rPr lang="zh-CN" altLang="en-US" sz="2000" b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）机制，以防止用户程序进入死循环。</a:t>
            </a:r>
            <a:endParaRPr lang="en-US" altLang="zh-CN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程序能够生成一个看门狗</a:t>
            </a:r>
            <a:r>
              <a:rPr lang="zh-CN" altLang="en-US" b="1">
                <a:solidFill>
                  <a:srgbClr val="660066"/>
                </a:solidFill>
                <a:latin typeface="Comic Sans MS" charset="0"/>
                <a:ea typeface="宋体" charset="0"/>
                <a:cs typeface="宋体" charset="0"/>
              </a:rPr>
              <a:t>，</a:t>
            </a:r>
            <a:r>
              <a:rPr lang="zh-CN" altLang="en-US" sz="2000" b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并交付执行动作，如果应用程序在指定的时间内不能将看门狗置位，将触发指定的程序。</a:t>
            </a:r>
            <a:endParaRPr lang="en-US" altLang="zh-CN" sz="2000" b="1">
              <a:solidFill>
                <a:srgbClr val="660066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F89F7"/>
              </a:buClr>
              <a:buFont typeface="Wingdings" charset="0"/>
              <a:buChar char="p"/>
              <a:defRPr/>
            </a:pPr>
            <a:r>
              <a:rPr lang="zh-CN" altLang="en-US" sz="2000" b="1">
                <a:solidFill>
                  <a:srgbClr val="660066"/>
                </a:solidFill>
                <a:latin typeface="宋体" charset="0"/>
                <a:ea typeface="宋体" charset="0"/>
                <a:cs typeface="宋体" charset="0"/>
              </a:rPr>
              <a:t>看门狗执行动作包括：系统重启、任务重启、跳出循环</a:t>
            </a:r>
          </a:p>
        </p:txBody>
      </p:sp>
    </p:spTree>
    <p:extLst>
      <p:ext uri="{BB962C8B-B14F-4D97-AF65-F5344CB8AC3E}">
        <p14:creationId xmlns:p14="http://schemas.microsoft.com/office/powerpoint/2010/main" val="38075455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04813"/>
            <a:ext cx="6775450" cy="973137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zh-CN" altLang="en-US" dirty="0" smtClean="0"/>
              <a:t>什么是嵌入式系统？</a:t>
            </a:r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>
          <a:xfrm>
            <a:off x="800100" y="1924050"/>
            <a:ext cx="7480300" cy="4135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嵌入式系统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800" dirty="0" smtClean="0"/>
              <a:t>嵌入式系统是一种电气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电子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机械系统，设计用于执行特定的功能，是专用硬件与固件（软件）的结合</a:t>
            </a:r>
            <a:endParaRPr lang="en-US" altLang="zh-CN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800" dirty="0" smtClean="0"/>
              <a:t>嵌入式系统通过裁剪来满足特定的应用需求。</a:t>
            </a:r>
          </a:p>
        </p:txBody>
      </p:sp>
      <p:sp>
        <p:nvSpPr>
          <p:cNvPr id="9218" name="日期占位符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9433005-7177-47DC-B92A-984D7847CE0B}" type="datetime1">
              <a:rPr lang="zh-CN" altLang="en-US" sz="1000" smtClean="0">
                <a:latin typeface="Arial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2020/9/24</a:t>
            </a:fld>
            <a:endParaRPr lang="en-US" altLang="zh-CN" sz="1000" smtClean="0">
              <a:latin typeface="Arial" charset="0"/>
              <a:ea typeface="宋体" pitchFamily="2" charset="-122"/>
            </a:endParaRPr>
          </a:p>
        </p:txBody>
      </p:sp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2F5AB1C-01D0-4DBF-AE41-FC1AADF9F65F}" type="slidenum">
              <a:rPr lang="en-US" altLang="zh-CN" sz="1000" smtClean="0">
                <a:latin typeface="Arial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000" smtClean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7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9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684213" y="333375"/>
            <a:ext cx="34607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B0F0"/>
                </a:solidFill>
                <a:ea typeface="黑体" panose="02010609060101010101" pitchFamily="49" charset="-122"/>
              </a:rPr>
              <a:t>提纲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5949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计算机系统的创新：桌面计算机</a:t>
            </a:r>
            <a:endParaRPr lang="zh-CN" altLang="en-US"/>
          </a:p>
        </p:txBody>
      </p:sp>
      <p:sp>
        <p:nvSpPr>
          <p:cNvPr id="315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平板计算机</a:t>
            </a:r>
            <a:endParaRPr lang="en-US" altLang="zh-CN" smtClean="0"/>
          </a:p>
          <a:p>
            <a:r>
              <a:rPr lang="zh-CN" altLang="en-US" smtClean="0"/>
              <a:t>个人电脑</a:t>
            </a:r>
            <a:endParaRPr lang="zh-CN" altLang="en-US"/>
          </a:p>
        </p:txBody>
      </p:sp>
      <p:pic>
        <p:nvPicPr>
          <p:cNvPr id="60420" name="Picture 4" descr="1-28-07-r40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592263"/>
            <a:ext cx="1597025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 descr="macbook-better-pic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557338"/>
            <a:ext cx="1727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8" name="Text Box 6"/>
          <p:cNvSpPr txBox="1">
            <a:spLocks noChangeArrowheads="1"/>
          </p:cNvSpPr>
          <p:nvPr/>
        </p:nvSpPr>
        <p:spPr bwMode="auto">
          <a:xfrm>
            <a:off x="6804025" y="3213100"/>
            <a:ext cx="216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altLang="zh-CN">
                <a:latin typeface="Times New Roman" charset="0"/>
              </a:rPr>
              <a:t>ModBook </a:t>
            </a:r>
            <a:r>
              <a:rPr lang="zh-CN" altLang="en-US">
                <a:latin typeface="Times New Roman" charset="0"/>
              </a:rPr>
              <a:t>平板电脑</a:t>
            </a:r>
          </a:p>
        </p:txBody>
      </p:sp>
      <p:sp>
        <p:nvSpPr>
          <p:cNvPr id="315399" name="Text Box 7"/>
          <p:cNvSpPr txBox="1">
            <a:spLocks noChangeArrowheads="1"/>
          </p:cNvSpPr>
          <p:nvPr/>
        </p:nvSpPr>
        <p:spPr bwMode="auto">
          <a:xfrm>
            <a:off x="4643438" y="3429000"/>
            <a:ext cx="21605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>
                <a:latin typeface="Times New Roman" charset="0"/>
              </a:rPr>
              <a:t>Toshiba平板电脑</a:t>
            </a:r>
            <a:endParaRPr lang="zh-CN" altLang="en-US">
              <a:latin typeface="Times New Roman" charset="0"/>
            </a:endParaRPr>
          </a:p>
        </p:txBody>
      </p:sp>
      <p:pic>
        <p:nvPicPr>
          <p:cNvPr id="60424" name="Picture 8" descr="leapfrog-clickstart[1]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60800"/>
            <a:ext cx="3059113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401" name="Rectangle 9"/>
          <p:cNvSpPr>
            <a:spLocks noChangeArrowheads="1"/>
          </p:cNvSpPr>
          <p:nvPr/>
        </p:nvSpPr>
        <p:spPr bwMode="auto">
          <a:xfrm>
            <a:off x="5911850" y="5805488"/>
            <a:ext cx="32750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altLang="zh-CN" sz="2000" dirty="0" err="1">
                <a:latin typeface="Times New Roman" charset="0"/>
                <a:ea typeface="+mn-ea"/>
              </a:rPr>
              <a:t>ClickStart</a:t>
            </a:r>
            <a:r>
              <a:rPr lang="en-US" altLang="zh-CN" sz="2000" dirty="0">
                <a:latin typeface="Times New Roman" charset="0"/>
                <a:ea typeface="+mn-ea"/>
              </a:rPr>
              <a:t> My First Computer</a:t>
            </a:r>
          </a:p>
        </p:txBody>
      </p:sp>
      <p:pic>
        <p:nvPicPr>
          <p:cNvPr id="60426" name="Picture 10" descr="v212_us_eng_m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557338"/>
            <a:ext cx="1666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403" name="Rectangle 11"/>
          <p:cNvSpPr>
            <a:spLocks noChangeArrowheads="1"/>
          </p:cNvSpPr>
          <p:nvPr/>
        </p:nvSpPr>
        <p:spPr bwMode="auto">
          <a:xfrm>
            <a:off x="3059113" y="3141663"/>
            <a:ext cx="1535112" cy="7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sz="2000" dirty="0" err="1">
                <a:latin typeface="Times New Roman" charset="0"/>
                <a:ea typeface="+mn-ea"/>
              </a:rPr>
              <a:t>Viewsonic无</a:t>
            </a:r>
            <a:endParaRPr lang="en-US" altLang="zh-CN" sz="2000" dirty="0">
              <a:latin typeface="Times New Roman" charset="0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latin typeface="Times New Roman" charset="0"/>
                <a:ea typeface="+mn-ea"/>
              </a:rPr>
              <a:t>线遥控平板 </a:t>
            </a:r>
            <a:endParaRPr lang="en-US" altLang="zh-CN" sz="2000" dirty="0">
              <a:latin typeface="Times New Roman" charset="0"/>
              <a:ea typeface="+mn-ea"/>
            </a:endParaRPr>
          </a:p>
        </p:txBody>
      </p:sp>
      <p:pic>
        <p:nvPicPr>
          <p:cNvPr id="60428" name="Picture 12" descr="nigerian-machin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437063"/>
            <a:ext cx="1512887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405" name="Rectangle 13"/>
          <p:cNvSpPr>
            <a:spLocks noChangeArrowheads="1"/>
          </p:cNvSpPr>
          <p:nvPr/>
        </p:nvSpPr>
        <p:spPr bwMode="auto">
          <a:xfrm>
            <a:off x="3419475" y="5734050"/>
            <a:ext cx="229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zh-CN" altLang="en-US">
                <a:latin typeface="Times New Roman" charset="0"/>
                <a:ea typeface="+mn-ea"/>
              </a:rPr>
              <a:t>人人电脑计划</a:t>
            </a:r>
            <a:r>
              <a:rPr lang="en-US" altLang="zh-CN">
                <a:latin typeface="Times New Roman" charset="0"/>
                <a:ea typeface="+mn-ea"/>
              </a:rPr>
              <a:t>(OLPC)</a:t>
            </a:r>
          </a:p>
        </p:txBody>
      </p:sp>
      <p:pic>
        <p:nvPicPr>
          <p:cNvPr id="60430" name="Picture 14" descr="dual-screen-lapto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05263"/>
            <a:ext cx="2808288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0" y="5661025"/>
            <a:ext cx="2800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zh-CN" altLang="en-US" dirty="0">
                <a:latin typeface="Times New Roman" charset="0"/>
                <a:ea typeface="+mn-ea"/>
              </a:rPr>
              <a:t>「</a:t>
            </a:r>
            <a:r>
              <a:rPr lang="zh-CN" altLang="en-US" sz="2000" dirty="0">
                <a:latin typeface="Times New Roman" charset="0"/>
                <a:ea typeface="+mn-ea"/>
              </a:rPr>
              <a:t>双屏幕」笔记本电脑</a:t>
            </a:r>
          </a:p>
        </p:txBody>
      </p:sp>
      <p:pic>
        <p:nvPicPr>
          <p:cNvPr id="60432" name="Picture 16" descr="olpc-hands-on-s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437063"/>
            <a:ext cx="11176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91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计算机系统的创新：</a:t>
            </a:r>
            <a:r>
              <a:rPr lang="en-US" altLang="zh-CN" smtClean="0"/>
              <a:t> UMPC</a:t>
            </a:r>
            <a:endParaRPr lang="en-US" altLang="zh-CN" dirty="0"/>
          </a:p>
        </p:txBody>
      </p:sp>
      <p:sp>
        <p:nvSpPr>
          <p:cNvPr id="317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Ultra-Mobile PC</a:t>
            </a:r>
          </a:p>
          <a:p>
            <a:pPr lvl="1"/>
            <a:r>
              <a:rPr lang="zh-CN" altLang="en-US" smtClean="0"/>
              <a:t>网络、</a:t>
            </a:r>
            <a:r>
              <a:rPr lang="en-US" altLang="zh-CN" smtClean="0"/>
              <a:t>GPS</a:t>
            </a:r>
            <a:r>
              <a:rPr lang="zh-CN" altLang="en-US" smtClean="0"/>
              <a:t>、键盘或屏幕手写</a:t>
            </a:r>
            <a:endParaRPr lang="en-US" altLang="zh-CN" smtClean="0"/>
          </a:p>
          <a:p>
            <a:r>
              <a:rPr lang="en-US" altLang="zh-CN" smtClean="0"/>
              <a:t>Netbook</a:t>
            </a:r>
          </a:p>
          <a:p>
            <a:r>
              <a:rPr lang="en-US" altLang="zh-CN" smtClean="0"/>
              <a:t>MID: Mobile Internet Device</a:t>
            </a:r>
            <a:endParaRPr lang="en-US" altLang="zh-CN" dirty="0"/>
          </a:p>
        </p:txBody>
      </p:sp>
      <p:pic>
        <p:nvPicPr>
          <p:cNvPr id="61444" name="Picture 4" descr="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492375"/>
            <a:ext cx="2374900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45" name="Rectangle 5"/>
          <p:cNvSpPr>
            <a:spLocks noChangeArrowheads="1"/>
          </p:cNvSpPr>
          <p:nvPr/>
        </p:nvSpPr>
        <p:spPr bwMode="auto">
          <a:xfrm>
            <a:off x="7235825" y="6021388"/>
            <a:ext cx="1554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dirty="0">
                <a:latin typeface="Times New Roman" charset="0"/>
                <a:ea typeface="+mn-ea"/>
              </a:rPr>
              <a:t>HTC Athena </a:t>
            </a:r>
            <a:endParaRPr lang="en-US" altLang="zh-CN" dirty="0">
              <a:latin typeface="Times New Roman" charset="0"/>
              <a:ea typeface="+mn-ea"/>
            </a:endParaRPr>
          </a:p>
        </p:txBody>
      </p:sp>
      <p:pic>
        <p:nvPicPr>
          <p:cNvPr id="61446" name="Picture 6" descr="Thumb560x420-htc_athena_1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437063"/>
            <a:ext cx="2160587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47" name="Rectangle 7"/>
          <p:cNvSpPr>
            <a:spLocks noChangeArrowheads="1"/>
          </p:cNvSpPr>
          <p:nvPr/>
        </p:nvSpPr>
        <p:spPr bwMode="auto">
          <a:xfrm>
            <a:off x="6804025" y="3716338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>
                <a:latin typeface="Times New Roman" charset="0"/>
                <a:ea typeface="+mn-ea"/>
              </a:rPr>
              <a:t>大同UMPC</a:t>
            </a:r>
            <a:endParaRPr lang="en-US" altLang="zh-CN">
              <a:latin typeface="Times New Roman" charset="0"/>
              <a:ea typeface="+mn-ea"/>
            </a:endParaRPr>
          </a:p>
        </p:txBody>
      </p:sp>
      <p:pic>
        <p:nvPicPr>
          <p:cNvPr id="61448" name="Picture 8" descr="oqo_model02_thumbs_menu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1387018"/>
            <a:ext cx="2089150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10" descr="sony_umpc_2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6" y="2606675"/>
            <a:ext cx="2208212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Picture 11" descr="idf6_9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89363"/>
            <a:ext cx="2952750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52" name="Text Box 12"/>
          <p:cNvSpPr txBox="1">
            <a:spLocks noChangeArrowheads="1"/>
          </p:cNvSpPr>
          <p:nvPr/>
        </p:nvSpPr>
        <p:spPr bwMode="auto">
          <a:xfrm>
            <a:off x="8101013" y="260350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altLang="zh-CN">
                <a:latin typeface="Times New Roman" charset="0"/>
              </a:rPr>
              <a:t>Sony</a:t>
            </a:r>
          </a:p>
        </p:txBody>
      </p:sp>
      <p:pic>
        <p:nvPicPr>
          <p:cNvPr id="61452" name="Picture 13" descr="umpc-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221163"/>
            <a:ext cx="266382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99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2"/>
          <p:cNvSpPr>
            <a:spLocks noChangeArrowheads="1"/>
          </p:cNvSpPr>
          <p:nvPr/>
        </p:nvSpPr>
        <p:spPr bwMode="auto">
          <a:xfrm>
            <a:off x="468313" y="0"/>
            <a:ext cx="55435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ea typeface="黑体" panose="02010609060101010101" pitchFamily="49" charset="-122"/>
              </a:rPr>
              <a:t>嵌入式技术的应用－手机</a:t>
            </a:r>
          </a:p>
        </p:txBody>
      </p:sp>
      <p:pic>
        <p:nvPicPr>
          <p:cNvPr id="62467" name="Picture 24" descr="kt-a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05" y="3217709"/>
            <a:ext cx="2266950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25"/>
          <p:cNvSpPr txBox="1">
            <a:spLocks noChangeArrowheads="1"/>
          </p:cNvSpPr>
          <p:nvPr/>
        </p:nvSpPr>
        <p:spPr bwMode="auto">
          <a:xfrm>
            <a:off x="6767513" y="5432425"/>
            <a:ext cx="2376487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韩国电信手机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电视遥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控器二合一产品</a:t>
            </a:r>
          </a:p>
        </p:txBody>
      </p:sp>
      <p:pic>
        <p:nvPicPr>
          <p:cNvPr id="62469" name="Picture 26" descr="2-1-07-sony-ericsson-multimedia-cra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213100"/>
            <a:ext cx="2376487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27"/>
          <p:cNvSpPr txBox="1">
            <a:spLocks noChangeArrowheads="1"/>
          </p:cNvSpPr>
          <p:nvPr/>
        </p:nvSpPr>
        <p:spPr bwMode="auto">
          <a:xfrm>
            <a:off x="3708400" y="5576888"/>
            <a:ext cx="3097213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Sony Ericsson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超小型手机电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脑手机放在底座上成为电脑</a:t>
            </a:r>
          </a:p>
        </p:txBody>
      </p:sp>
      <p:pic>
        <p:nvPicPr>
          <p:cNvPr id="62471" name="Picture 28" descr="04_e90-440pxl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680" y="1190834"/>
            <a:ext cx="27352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29" descr="219002033_dfdabde2ef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1299620"/>
            <a:ext cx="219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30"/>
          <p:cNvSpPr txBox="1">
            <a:spLocks noChangeArrowheads="1"/>
          </p:cNvSpPr>
          <p:nvPr/>
        </p:nvSpPr>
        <p:spPr bwMode="auto">
          <a:xfrm>
            <a:off x="6372225" y="2990850"/>
            <a:ext cx="2376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Nokia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手机户外音响</a:t>
            </a:r>
          </a:p>
        </p:txBody>
      </p:sp>
      <p:sp>
        <p:nvSpPr>
          <p:cNvPr id="62474" name="Rectangle 31"/>
          <p:cNvSpPr>
            <a:spLocks noChangeArrowheads="1"/>
          </p:cNvSpPr>
          <p:nvPr/>
        </p:nvSpPr>
        <p:spPr bwMode="auto">
          <a:xfrm>
            <a:off x="323850" y="5888038"/>
            <a:ext cx="285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内置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DVB-H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移动电视手机</a:t>
            </a:r>
          </a:p>
        </p:txBody>
      </p:sp>
      <p:pic>
        <p:nvPicPr>
          <p:cNvPr id="62475" name="Picture 32" descr="01_n77_lowre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48100"/>
            <a:ext cx="1482725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6" name="Picture 33" descr="zte-z7100-1[1]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r="27179"/>
          <a:stretch>
            <a:fillRect/>
          </a:stretch>
        </p:blipFill>
        <p:spPr bwMode="auto">
          <a:xfrm>
            <a:off x="468313" y="3992563"/>
            <a:ext cx="1104900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7" name="Rectangle 35"/>
          <p:cNvSpPr>
            <a:spLocks noChangeArrowheads="1"/>
          </p:cNvSpPr>
          <p:nvPr/>
        </p:nvSpPr>
        <p:spPr bwMode="auto">
          <a:xfrm>
            <a:off x="744538" y="1557338"/>
            <a:ext cx="253206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000000"/>
                </a:solidFill>
              </a:rPr>
              <a:t>普通手机</a:t>
            </a: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000000"/>
                </a:solidFill>
              </a:rPr>
              <a:t>智能手机</a:t>
            </a:r>
          </a:p>
          <a:p>
            <a:pPr lvl="1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rgbClr val="000000"/>
                </a:solidFill>
              </a:rPr>
              <a:t>与</a:t>
            </a:r>
            <a:r>
              <a:rPr lang="en-US" altLang="zh-CN" sz="2000">
                <a:solidFill>
                  <a:srgbClr val="000000"/>
                </a:solidFill>
              </a:rPr>
              <a:t>PDA</a:t>
            </a:r>
            <a:r>
              <a:rPr lang="zh-CN" altLang="en-US" sz="2000">
                <a:solidFill>
                  <a:srgbClr val="000000"/>
                </a:solidFill>
              </a:rPr>
              <a:t>结合</a:t>
            </a:r>
          </a:p>
        </p:txBody>
      </p:sp>
    </p:spTree>
    <p:extLst>
      <p:ext uri="{BB962C8B-B14F-4D97-AF65-F5344CB8AC3E}">
        <p14:creationId xmlns:p14="http://schemas.microsoft.com/office/powerpoint/2010/main" val="354007882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7"/>
          <p:cNvSpPr>
            <a:spLocks noChangeArrowheads="1"/>
          </p:cNvSpPr>
          <p:nvPr/>
        </p:nvSpPr>
        <p:spPr bwMode="auto">
          <a:xfrm>
            <a:off x="611188" y="1557338"/>
            <a:ext cx="28194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>
                <a:solidFill>
                  <a:srgbClr val="000000"/>
                </a:solidFill>
              </a:rPr>
              <a:t>智能家居</a:t>
            </a: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>
                <a:solidFill>
                  <a:srgbClr val="000000"/>
                </a:solidFill>
              </a:rPr>
              <a:t>智能家电</a:t>
            </a:r>
          </a:p>
        </p:txBody>
      </p:sp>
      <p:pic>
        <p:nvPicPr>
          <p:cNvPr id="63491" name="Picture 48" descr="rr_poj_phot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9958" r="5357" b="8345"/>
          <a:stretch>
            <a:fillRect/>
          </a:stretch>
        </p:blipFill>
        <p:spPr bwMode="auto">
          <a:xfrm>
            <a:off x="323850" y="2636838"/>
            <a:ext cx="2590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49"/>
          <p:cNvSpPr>
            <a:spLocks noChangeArrowheads="1"/>
          </p:cNvSpPr>
          <p:nvPr/>
        </p:nvSpPr>
        <p:spPr bwMode="auto">
          <a:xfrm>
            <a:off x="468313" y="5084763"/>
            <a:ext cx="2519362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it-IT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Roto-Rooter</a:t>
            </a:r>
            <a:r>
              <a:rPr lang="zh-CN" altLang="it-IT" sz="2000">
                <a:solidFill>
                  <a:srgbClr val="000000"/>
                </a:solidFill>
                <a:latin typeface="Times New Roman" panose="02020603050405020304" pitchFamily="18" charset="0"/>
              </a:rPr>
              <a:t>公司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马桶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组合笔记本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/ipod/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冰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箱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/Xbox360/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健身</a:t>
            </a:r>
          </a:p>
        </p:txBody>
      </p:sp>
      <p:pic>
        <p:nvPicPr>
          <p:cNvPr id="63493" name="Picture 50" descr="bucket_mousetra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76700"/>
            <a:ext cx="1455738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51"/>
          <p:cNvSpPr>
            <a:spLocks noChangeArrowheads="1"/>
          </p:cNvSpPr>
          <p:nvPr/>
        </p:nvSpPr>
        <p:spPr bwMode="auto">
          <a:xfrm>
            <a:off x="2627313" y="5661025"/>
            <a:ext cx="295275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高科技的捕鼠器</a:t>
            </a:r>
          </a:p>
          <a:p>
            <a:pPr algn="ctr"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遮断红外线光束掉下笼子</a:t>
            </a:r>
          </a:p>
        </p:txBody>
      </p:sp>
      <p:sp>
        <p:nvSpPr>
          <p:cNvPr id="63495" name="Rectangle 52"/>
          <p:cNvSpPr>
            <a:spLocks noChangeArrowheads="1"/>
          </p:cNvSpPr>
          <p:nvPr/>
        </p:nvSpPr>
        <p:spPr bwMode="auto">
          <a:xfrm>
            <a:off x="2987675" y="3213100"/>
            <a:ext cx="2016125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DangerBomb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闹钟 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不起床就爆炸啰</a:t>
            </a:r>
          </a:p>
        </p:txBody>
      </p:sp>
      <p:pic>
        <p:nvPicPr>
          <p:cNvPr id="63496" name="Picture 53" descr="b000lprzt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02" y="1827990"/>
            <a:ext cx="1727200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Rectangle 54"/>
          <p:cNvSpPr>
            <a:spLocks noChangeArrowheads="1"/>
          </p:cNvSpPr>
          <p:nvPr/>
        </p:nvSpPr>
        <p:spPr bwMode="auto">
          <a:xfrm>
            <a:off x="7386638" y="5448300"/>
            <a:ext cx="17573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配备电子食谱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的锅铲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coo.boo</a:t>
            </a:r>
          </a:p>
        </p:txBody>
      </p:sp>
      <p:pic>
        <p:nvPicPr>
          <p:cNvPr id="63498" name="Picture 55" descr="coo-boo-spatul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671888"/>
            <a:ext cx="2124075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9" name="Rectangle 56"/>
          <p:cNvSpPr>
            <a:spLocks noChangeArrowheads="1"/>
          </p:cNvSpPr>
          <p:nvPr/>
        </p:nvSpPr>
        <p:spPr bwMode="auto">
          <a:xfrm>
            <a:off x="4787900" y="2492375"/>
            <a:ext cx="159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智能型垃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圾桶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i.Master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3500" name="Picture 57" descr="iMaster20bi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382663"/>
            <a:ext cx="15113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1" name="Text Box 60"/>
          <p:cNvSpPr txBox="1">
            <a:spLocks noChangeArrowheads="1"/>
          </p:cNvSpPr>
          <p:nvPr/>
        </p:nvSpPr>
        <p:spPr bwMode="auto">
          <a:xfrm>
            <a:off x="5292725" y="5508625"/>
            <a:ext cx="2016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浙江大学显示营养智能果汁机</a:t>
            </a:r>
          </a:p>
        </p:txBody>
      </p:sp>
      <p:pic>
        <p:nvPicPr>
          <p:cNvPr id="63502" name="Picture 61" descr="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213100"/>
            <a:ext cx="1370013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3" name="Rectangle 62"/>
          <p:cNvSpPr>
            <a:spLocks noChangeArrowheads="1"/>
          </p:cNvSpPr>
          <p:nvPr/>
        </p:nvSpPr>
        <p:spPr bwMode="auto">
          <a:xfrm>
            <a:off x="468313" y="115888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ea typeface="黑体" panose="02010609060101010101" pitchFamily="49" charset="-122"/>
              </a:rPr>
              <a:t>嵌入式技术的应用－智能家居</a:t>
            </a:r>
          </a:p>
        </p:txBody>
      </p:sp>
    </p:spTree>
    <p:extLst>
      <p:ext uri="{BB962C8B-B14F-4D97-AF65-F5344CB8AC3E}">
        <p14:creationId xmlns:p14="http://schemas.microsoft.com/office/powerpoint/2010/main" val="272588787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</a:t>
            </a:r>
            <a:r>
              <a:rPr lang="en-US" altLang="zh-CN" smtClean="0"/>
              <a:t>PDA</a:t>
            </a:r>
            <a:endParaRPr lang="en-US" altLang="zh-CN" smtClean="0"/>
          </a:p>
        </p:txBody>
      </p:sp>
      <p:sp>
        <p:nvSpPr>
          <p:cNvPr id="645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mtClean="0"/>
              <a:t>个人信息助理</a:t>
            </a:r>
          </a:p>
          <a:p>
            <a:r>
              <a:rPr lang="zh-CN" altLang="en-US" smtClean="0"/>
              <a:t>掌上电脑</a:t>
            </a:r>
            <a:endParaRPr lang="zh-CN" altLang="en-US" smtClean="0"/>
          </a:p>
        </p:txBody>
      </p:sp>
      <p:pic>
        <p:nvPicPr>
          <p:cNvPr id="64516" name="Picture 4" descr="DU1000-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/>
          <a:stretch>
            <a:fillRect/>
          </a:stretch>
        </p:blipFill>
        <p:spPr bwMode="auto">
          <a:xfrm>
            <a:off x="3708400" y="4187825"/>
            <a:ext cx="22320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84213" y="5949950"/>
            <a:ext cx="5456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PDA </a:t>
            </a:r>
            <a:r>
              <a:rPr lang="zh-CN" altLang="en-US">
                <a:latin typeface="Times New Roman" panose="02020603050405020304" pitchFamily="18" charset="0"/>
              </a:rPr>
              <a:t>手机 </a:t>
            </a:r>
            <a:r>
              <a:rPr lang="en-US" altLang="zh-CN">
                <a:latin typeface="Times New Roman" panose="02020603050405020304" pitchFamily="18" charset="0"/>
              </a:rPr>
              <a:t>+ GPS </a:t>
            </a:r>
            <a:r>
              <a:rPr lang="zh-CN" altLang="en-US">
                <a:latin typeface="Times New Roman" panose="02020603050405020304" pitchFamily="18" charset="0"/>
              </a:rPr>
              <a:t>导航＝ </a:t>
            </a:r>
            <a:r>
              <a:rPr lang="en-US" altLang="zh-CN">
                <a:latin typeface="Times New Roman" panose="02020603050405020304" pitchFamily="18" charset="0"/>
              </a:rPr>
              <a:t>Dopod U1000</a:t>
            </a:r>
            <a:r>
              <a:rPr lang="zh-CN" altLang="en-US">
                <a:latin typeface="Times New Roman" panose="02020603050405020304" pitchFamily="18" charset="0"/>
              </a:rPr>
              <a:t>，且支持</a:t>
            </a:r>
            <a:r>
              <a:rPr lang="en-US" altLang="zh-CN">
                <a:latin typeface="Times New Roman" panose="02020603050405020304" pitchFamily="18" charset="0"/>
              </a:rPr>
              <a:t>SkyPE</a:t>
            </a:r>
          </a:p>
        </p:txBody>
      </p:sp>
      <p:pic>
        <p:nvPicPr>
          <p:cNvPr id="64518" name="Picture 6" descr="7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198938"/>
            <a:ext cx="24479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7" descr="map-star-gps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300288"/>
            <a:ext cx="2160588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5940425" y="3789363"/>
            <a:ext cx="3024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Map-Star</a:t>
            </a:r>
            <a:r>
              <a:rPr lang="zh-CN" altLang="en-US">
                <a:latin typeface="Times New Roman" panose="02020603050405020304" pitchFamily="18" charset="0"/>
              </a:rPr>
              <a:t>的</a:t>
            </a:r>
            <a:r>
              <a:rPr lang="en-US" altLang="zh-CN">
                <a:latin typeface="Times New Roman" panose="02020603050405020304" pitchFamily="18" charset="0"/>
              </a:rPr>
              <a:t>GPS</a:t>
            </a:r>
            <a:r>
              <a:rPr lang="zh-CN" altLang="en-US">
                <a:latin typeface="Times New Roman" panose="02020603050405020304" pitchFamily="18" charset="0"/>
              </a:rPr>
              <a:t>定位设备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6443663" y="5734050"/>
            <a:ext cx="192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华硕</a:t>
            </a:r>
            <a:r>
              <a:rPr lang="en-US" altLang="zh-CN" sz="2000">
                <a:latin typeface="Times New Roman" panose="02020603050405020304" pitchFamily="18" charset="0"/>
              </a:rPr>
              <a:t>GPS</a:t>
            </a:r>
            <a:r>
              <a:rPr lang="zh-CN" altLang="en-US" sz="2000">
                <a:latin typeface="Times New Roman" panose="02020603050405020304" pitchFamily="18" charset="0"/>
              </a:rPr>
              <a:t>导航器</a:t>
            </a:r>
          </a:p>
        </p:txBody>
      </p:sp>
      <p:pic>
        <p:nvPicPr>
          <p:cNvPr id="64522" name="Picture 10" descr="1-19-07-asuss10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221163"/>
            <a:ext cx="1800225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1" descr="psp-map-gp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060575"/>
            <a:ext cx="237648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2484438" y="3644900"/>
            <a:ext cx="2170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SONY GPS</a:t>
            </a:r>
            <a:r>
              <a:rPr lang="zh-CN" altLang="en-US" sz="2000">
                <a:latin typeface="Times New Roman" panose="02020603050405020304" pitchFamily="18" charset="0"/>
              </a:rPr>
              <a:t>导航器</a:t>
            </a:r>
          </a:p>
        </p:txBody>
      </p:sp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5111750" y="1989138"/>
            <a:ext cx="4032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Nokia 6110 </a:t>
            </a:r>
            <a:r>
              <a:rPr lang="zh-CN" altLang="en-US">
                <a:latin typeface="Times New Roman" panose="02020603050405020304" pitchFamily="18" charset="0"/>
              </a:rPr>
              <a:t>四频 </a:t>
            </a:r>
            <a:r>
              <a:rPr lang="en-US" altLang="zh-CN">
                <a:latin typeface="Times New Roman" panose="02020603050405020304" pitchFamily="18" charset="0"/>
              </a:rPr>
              <a:t>HSDPA / GPS </a:t>
            </a:r>
            <a:r>
              <a:rPr lang="zh-CN" altLang="en-US">
                <a:latin typeface="Times New Roman" panose="02020603050405020304" pitchFamily="18" charset="0"/>
              </a:rPr>
              <a:t>导航器</a:t>
            </a:r>
          </a:p>
        </p:txBody>
      </p:sp>
      <p:pic>
        <p:nvPicPr>
          <p:cNvPr id="64526" name="Picture 14" descr="02_n6110_navigator_lowres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31" y="419101"/>
            <a:ext cx="208756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74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</a:t>
            </a:r>
            <a:r>
              <a:rPr lang="en-US" altLang="zh-CN" smtClean="0"/>
              <a:t>PMP</a:t>
            </a:r>
            <a:endParaRPr lang="en-US" altLang="zh-CN" smtClean="0"/>
          </a:p>
        </p:txBody>
      </p:sp>
      <p:sp>
        <p:nvSpPr>
          <p:cNvPr id="65539" name="Rectangle 19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Portable Media Player</a:t>
            </a:r>
            <a:endParaRPr lang="en-US" altLang="zh-CN" dirty="0" smtClean="0"/>
          </a:p>
        </p:txBody>
      </p:sp>
      <p:pic>
        <p:nvPicPr>
          <p:cNvPr id="65540" name="Picture 3" descr="2-4-07-iluv_i18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052513"/>
            <a:ext cx="1655763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4"/>
          <p:cNvSpPr>
            <a:spLocks noChangeArrowheads="1"/>
          </p:cNvSpPr>
          <p:nvPr/>
        </p:nvSpPr>
        <p:spPr bwMode="auto">
          <a:xfrm>
            <a:off x="5659438" y="2349500"/>
            <a:ext cx="34845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iLuv</a:t>
            </a:r>
            <a:r>
              <a:rPr lang="zh-CN" altLang="en-US" sz="2000">
                <a:latin typeface="Times New Roman" panose="02020603050405020304" pitchFamily="18" charset="0"/>
              </a:rPr>
              <a:t>可即时将视频录制到</a:t>
            </a:r>
            <a:r>
              <a:rPr lang="en-US" altLang="zh-CN" sz="2000">
                <a:latin typeface="Times New Roman" panose="02020603050405020304" pitchFamily="18" charset="0"/>
              </a:rPr>
              <a:t>iPod/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闪存卡上，与以前技术相反</a:t>
            </a:r>
          </a:p>
        </p:txBody>
      </p:sp>
      <p:pic>
        <p:nvPicPr>
          <p:cNvPr id="65542" name="Picture 5" descr="sony-home-autom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357563"/>
            <a:ext cx="18002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Rectangle 6"/>
          <p:cNvSpPr>
            <a:spLocks noChangeArrowheads="1"/>
          </p:cNvSpPr>
          <p:nvPr/>
        </p:nvSpPr>
        <p:spPr bwMode="auto">
          <a:xfrm>
            <a:off x="6405563" y="5445125"/>
            <a:ext cx="2738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Sony</a:t>
            </a:r>
            <a:r>
              <a:rPr lang="zh-CN" altLang="en-US" sz="2000">
                <a:latin typeface="Times New Roman" panose="02020603050405020304" pitchFamily="18" charset="0"/>
              </a:rPr>
              <a:t>家用影音综合设备</a:t>
            </a:r>
          </a:p>
        </p:txBody>
      </p:sp>
      <p:pic>
        <p:nvPicPr>
          <p:cNvPr id="65544" name="Picture 7" descr="xipo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57563"/>
            <a:ext cx="2701925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Rectangle 8"/>
          <p:cNvSpPr>
            <a:spLocks noChangeArrowheads="1"/>
          </p:cNvSpPr>
          <p:nvPr/>
        </p:nvSpPr>
        <p:spPr bwMode="auto">
          <a:xfrm>
            <a:off x="2339975" y="4510088"/>
            <a:ext cx="313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XtremeMac</a:t>
            </a:r>
            <a:r>
              <a:rPr lang="zh-CN" altLang="en-US" sz="2000">
                <a:latin typeface="Times New Roman" panose="02020603050405020304" pitchFamily="18" charset="0"/>
              </a:rPr>
              <a:t>开发的</a:t>
            </a:r>
            <a:r>
              <a:rPr lang="en-US" altLang="zh-CN" sz="2000">
                <a:latin typeface="Times New Roman" panose="02020603050405020304" pitchFamily="18" charset="0"/>
              </a:rPr>
              <a:t>iPod</a:t>
            </a:r>
            <a:r>
              <a:rPr lang="zh-CN" altLang="en-US" sz="2000">
                <a:latin typeface="Times New Roman" panose="02020603050405020304" pitchFamily="18" charset="0"/>
              </a:rPr>
              <a:t>音箱</a:t>
            </a:r>
          </a:p>
        </p:txBody>
      </p:sp>
      <p:sp>
        <p:nvSpPr>
          <p:cNvPr id="65546" name="Rectangle 9"/>
          <p:cNvSpPr>
            <a:spLocks noChangeArrowheads="1"/>
          </p:cNvSpPr>
          <p:nvPr/>
        </p:nvSpPr>
        <p:spPr bwMode="auto">
          <a:xfrm>
            <a:off x="179388" y="5661025"/>
            <a:ext cx="2584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IPEVO</a:t>
            </a:r>
            <a:r>
              <a:rPr lang="zh-CN" altLang="en-US" sz="2000">
                <a:latin typeface="Times New Roman" panose="02020603050405020304" pitchFamily="18" charset="0"/>
              </a:rPr>
              <a:t>支持</a:t>
            </a:r>
            <a:r>
              <a:rPr lang="en-US" altLang="zh-CN" sz="2000">
                <a:latin typeface="Times New Roman" panose="02020603050405020304" pitchFamily="18" charset="0"/>
              </a:rPr>
              <a:t>Skype</a:t>
            </a:r>
            <a:r>
              <a:rPr lang="zh-CN" altLang="en-US" sz="2000">
                <a:latin typeface="Times New Roman" panose="02020603050405020304" pitchFamily="18" charset="0"/>
              </a:rPr>
              <a:t>电话</a:t>
            </a:r>
          </a:p>
        </p:txBody>
      </p:sp>
      <p:pic>
        <p:nvPicPr>
          <p:cNvPr id="65547" name="Picture 10" descr="ipevo_free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17925"/>
            <a:ext cx="1308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8" name="Picture 11" descr="2-2-07-nike_hatphon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36" y="2199482"/>
            <a:ext cx="1223963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9" name="Rectangle 12"/>
          <p:cNvSpPr>
            <a:spLocks noChangeArrowheads="1"/>
          </p:cNvSpPr>
          <p:nvPr/>
        </p:nvSpPr>
        <p:spPr bwMode="auto">
          <a:xfrm>
            <a:off x="3779838" y="2276475"/>
            <a:ext cx="946150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Nike</a:t>
            </a:r>
            <a:r>
              <a:rPr lang="zh-CN" altLang="en-US" dirty="0">
                <a:latin typeface="Times New Roman" panose="02020603050405020304" pitchFamily="18" charset="0"/>
              </a:rPr>
              <a:t>的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iPod </a:t>
            </a:r>
            <a:r>
              <a:rPr lang="zh-CN" altLang="en-US" dirty="0">
                <a:latin typeface="Times New Roman" panose="02020603050405020304" pitchFamily="18" charset="0"/>
              </a:rPr>
              <a:t>帽</a:t>
            </a:r>
          </a:p>
        </p:txBody>
      </p:sp>
      <p:pic>
        <p:nvPicPr>
          <p:cNvPr id="65550" name="Picture 13" descr="IMG_033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1" y="2282825"/>
            <a:ext cx="15128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51" name="Picture 14" descr="2007213164324471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61" y="619125"/>
            <a:ext cx="13954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2" name="Rectangle 15"/>
          <p:cNvSpPr>
            <a:spLocks noChangeArrowheads="1"/>
          </p:cNvSpPr>
          <p:nvPr/>
        </p:nvSpPr>
        <p:spPr bwMode="auto">
          <a:xfrm>
            <a:off x="6732588" y="620713"/>
            <a:ext cx="124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Meizu M8</a:t>
            </a:r>
          </a:p>
        </p:txBody>
      </p:sp>
      <p:sp>
        <p:nvSpPr>
          <p:cNvPr id="65553" name="Rectangle 16"/>
          <p:cNvSpPr>
            <a:spLocks noChangeArrowheads="1"/>
          </p:cNvSpPr>
          <p:nvPr/>
        </p:nvSpPr>
        <p:spPr bwMode="auto">
          <a:xfrm>
            <a:off x="1135698" y="3416300"/>
            <a:ext cx="1104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 err="1">
                <a:latin typeface="Times New Roman" panose="02020603050405020304" pitchFamily="18" charset="0"/>
              </a:rPr>
              <a:t>Ipod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</a:rPr>
              <a:t>nano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65554" name="Picture 17" descr="archos-704-wifi-2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084763"/>
            <a:ext cx="1944687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5" name="Rectangle 18"/>
          <p:cNvSpPr>
            <a:spLocks noChangeArrowheads="1"/>
          </p:cNvSpPr>
          <p:nvPr/>
        </p:nvSpPr>
        <p:spPr bwMode="auto">
          <a:xfrm>
            <a:off x="3059113" y="5373688"/>
            <a:ext cx="1282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Archos</a:t>
            </a:r>
            <a:r>
              <a:rPr lang="zh-CN" altLang="en-US" sz="2000">
                <a:latin typeface="Times New Roman" panose="02020603050405020304" pitchFamily="18" charset="0"/>
              </a:rPr>
              <a:t>带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Wifi</a:t>
            </a:r>
            <a:r>
              <a:rPr lang="zh-CN" altLang="en-US" sz="2000">
                <a:latin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</a:rPr>
              <a:t>704</a:t>
            </a:r>
          </a:p>
        </p:txBody>
      </p:sp>
    </p:spTree>
    <p:extLst>
      <p:ext uri="{BB962C8B-B14F-4D97-AF65-F5344CB8AC3E}">
        <p14:creationId xmlns:p14="http://schemas.microsoft.com/office/powerpoint/2010/main" val="1958433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嵌入式技术的应用－办公用品</a:t>
            </a:r>
            <a:endParaRPr lang="zh-CN" altLang="en-US" smtClean="0"/>
          </a:p>
        </p:txBody>
      </p:sp>
      <p:sp>
        <p:nvSpPr>
          <p:cNvPr id="272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录音笔</a:t>
            </a:r>
          </a:p>
          <a:p>
            <a:r>
              <a:rPr lang="en-US" altLang="zh-CN" sz="2000" dirty="0" smtClean="0"/>
              <a:t>FLY</a:t>
            </a:r>
            <a:r>
              <a:rPr lang="zh-CN" altLang="en-US" sz="2000" dirty="0" smtClean="0"/>
              <a:t>数字笔</a:t>
            </a:r>
          </a:p>
          <a:p>
            <a:pPr lvl="1"/>
            <a:r>
              <a:rPr lang="zh-CN" altLang="en-US" sz="1800" dirty="0" smtClean="0"/>
              <a:t>能“看懂”在专用纸上所写的内容</a:t>
            </a:r>
          </a:p>
          <a:p>
            <a:pPr lvl="1"/>
            <a:r>
              <a:rPr lang="zh-CN" altLang="en-US" sz="1800" dirty="0" smtClean="0"/>
              <a:t>能“阅读”写作和纠正语法错误</a:t>
            </a:r>
          </a:p>
          <a:p>
            <a:pPr lvl="1"/>
            <a:r>
              <a:rPr lang="zh-CN" altLang="en-US" sz="1800" dirty="0" smtClean="0"/>
              <a:t>完成简单的算术运算</a:t>
            </a:r>
          </a:p>
          <a:p>
            <a:pPr lvl="1"/>
            <a:r>
              <a:rPr lang="zh-CN" altLang="en-US" sz="1800" dirty="0" smtClean="0"/>
              <a:t>将英文互相翻译成西班牙文等</a:t>
            </a:r>
          </a:p>
          <a:p>
            <a:r>
              <a:rPr lang="en-US" altLang="zh-CN" sz="2000" dirty="0" smtClean="0"/>
              <a:t>Genius</a:t>
            </a:r>
            <a:r>
              <a:rPr lang="zh-CN" altLang="en-US" sz="2000" dirty="0" smtClean="0"/>
              <a:t>数字便笺</a:t>
            </a:r>
          </a:p>
          <a:p>
            <a:pPr lvl="1"/>
            <a:r>
              <a:rPr lang="zh-CN" altLang="en-US" sz="1800" dirty="0" smtClean="0"/>
              <a:t>存储</a:t>
            </a:r>
            <a:r>
              <a:rPr lang="en-US" altLang="zh-CN" sz="1800" dirty="0" smtClean="0"/>
              <a:t>100</a:t>
            </a:r>
            <a:r>
              <a:rPr lang="zh-CN" altLang="en-US" sz="1800" dirty="0" smtClean="0"/>
              <a:t>页便笺 </a:t>
            </a:r>
          </a:p>
          <a:p>
            <a:pPr lvl="1"/>
            <a:r>
              <a:rPr lang="en-US" altLang="zh-CN" sz="1800" dirty="0" smtClean="0"/>
              <a:t>2000LPI</a:t>
            </a:r>
            <a:r>
              <a:rPr lang="zh-CN" altLang="en-US" sz="1800" dirty="0" smtClean="0"/>
              <a:t>分辨率</a:t>
            </a:r>
          </a:p>
          <a:p>
            <a:pPr lvl="1"/>
            <a:r>
              <a:rPr lang="en-US" altLang="zh-CN" sz="1800" dirty="0" smtClean="0"/>
              <a:t>32MB</a:t>
            </a:r>
            <a:r>
              <a:rPr lang="zh-CN" altLang="en-US" sz="1800" dirty="0" smtClean="0"/>
              <a:t>板载内存</a:t>
            </a:r>
          </a:p>
          <a:p>
            <a:pPr lvl="1"/>
            <a:r>
              <a:rPr lang="zh-CN" altLang="en-US" sz="1800" dirty="0" smtClean="0"/>
              <a:t>可通过</a:t>
            </a:r>
            <a:r>
              <a:rPr lang="en-US" altLang="zh-CN" sz="1800" dirty="0" smtClean="0"/>
              <a:t>USB</a:t>
            </a:r>
            <a:r>
              <a:rPr lang="zh-CN" altLang="en-US" sz="1800" dirty="0" smtClean="0"/>
              <a:t>连接电脑</a:t>
            </a:r>
          </a:p>
          <a:p>
            <a:pPr lvl="1"/>
            <a:r>
              <a:rPr lang="zh-CN" altLang="en-US" sz="1800" dirty="0" smtClean="0"/>
              <a:t>笔迹识别软件</a:t>
            </a:r>
          </a:p>
          <a:p>
            <a:r>
              <a:rPr lang="en-US" altLang="zh-CN" sz="2000" dirty="0" smtClean="0"/>
              <a:t>Polymer Vision</a:t>
            </a:r>
            <a:r>
              <a:rPr lang="zh-CN" altLang="en-US" sz="2000" dirty="0" smtClean="0"/>
              <a:t>手机书</a:t>
            </a:r>
            <a:endParaRPr lang="zh-CN" altLang="en-US" sz="2000" dirty="0"/>
          </a:p>
        </p:txBody>
      </p:sp>
      <p:pic>
        <p:nvPicPr>
          <p:cNvPr id="66564" name="Picture 4" descr="0512032116011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484313"/>
            <a:ext cx="32861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 descr="fly-fusion[1]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3436938"/>
            <a:ext cx="1512888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 descr="g-note-7100-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47988"/>
            <a:ext cx="274955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7" descr="polymer-vision-cellular-bo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652963"/>
            <a:ext cx="347027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8008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嵌入式技术的应用－手表</a:t>
            </a:r>
            <a:endParaRPr lang="zh-CN" altLang="en-US" smtClean="0"/>
          </a:p>
        </p:txBody>
      </p:sp>
      <p:sp>
        <p:nvSpPr>
          <p:cNvPr id="2744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 smtClean="0"/>
              <a:t>Martin Frey</a:t>
            </a:r>
            <a:r>
              <a:rPr lang="zh-CN" altLang="en-US" sz="1800" dirty="0" smtClean="0"/>
              <a:t>手表</a:t>
            </a:r>
          </a:p>
          <a:p>
            <a:pPr lvl="1"/>
            <a:r>
              <a:rPr lang="zh-CN" altLang="en-US" sz="1400" dirty="0" smtClean="0"/>
              <a:t>日程表</a:t>
            </a:r>
          </a:p>
          <a:p>
            <a:pPr lvl="1"/>
            <a:r>
              <a:rPr lang="zh-CN" altLang="en-US" sz="1400" dirty="0" smtClean="0"/>
              <a:t>和手机联动</a:t>
            </a:r>
          </a:p>
          <a:p>
            <a:pPr lvl="1"/>
            <a:r>
              <a:rPr lang="zh-CN" altLang="en-US" sz="1400" dirty="0" smtClean="0"/>
              <a:t>获取网络连接和</a:t>
            </a:r>
            <a:r>
              <a:rPr lang="en-US" altLang="zh-CN" sz="1400" dirty="0" smtClean="0"/>
              <a:t>GPS</a:t>
            </a:r>
            <a:r>
              <a:rPr lang="zh-CN" altLang="en-US" sz="1400" dirty="0" smtClean="0"/>
              <a:t>定位信息</a:t>
            </a:r>
          </a:p>
          <a:p>
            <a:r>
              <a:rPr lang="zh-CN" altLang="en-US" sz="1800" dirty="0" smtClean="0"/>
              <a:t>手表手机：</a:t>
            </a:r>
            <a:r>
              <a:rPr lang="en-US" altLang="zh-CN" sz="1800" dirty="0" smtClean="0"/>
              <a:t>M300</a:t>
            </a:r>
          </a:p>
          <a:p>
            <a:pPr lvl="1"/>
            <a:r>
              <a:rPr lang="en-US" altLang="zh-CN" sz="1400" dirty="0" smtClean="0"/>
              <a:t>1</a:t>
            </a:r>
            <a:r>
              <a:rPr lang="zh-CN" altLang="en-US" sz="1400" dirty="0" smtClean="0"/>
              <a:t>英寸的显示屏</a:t>
            </a:r>
          </a:p>
          <a:p>
            <a:pPr lvl="1"/>
            <a:r>
              <a:rPr lang="en-US" altLang="zh-CN" sz="1400" dirty="0" smtClean="0"/>
              <a:t>USB</a:t>
            </a:r>
            <a:r>
              <a:rPr lang="zh-CN" altLang="en-US" sz="1400" dirty="0" smtClean="0"/>
              <a:t>接口</a:t>
            </a:r>
          </a:p>
          <a:p>
            <a:pPr lvl="1"/>
            <a:r>
              <a:rPr lang="zh-CN" altLang="en-US" sz="1400" dirty="0" smtClean="0"/>
              <a:t>可播放音乐</a:t>
            </a:r>
          </a:p>
          <a:p>
            <a:pPr lvl="1"/>
            <a:r>
              <a:rPr lang="zh-CN" altLang="en-US" sz="1400" dirty="0" smtClean="0"/>
              <a:t>支持蓝牙</a:t>
            </a:r>
          </a:p>
          <a:p>
            <a:r>
              <a:rPr lang="en-US" altLang="zh-CN" sz="1800" dirty="0" smtClean="0"/>
              <a:t>Nike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Speed+</a:t>
            </a:r>
            <a:r>
              <a:rPr lang="zh-CN" altLang="en-US" sz="1800" dirty="0" smtClean="0"/>
              <a:t>手表</a:t>
            </a:r>
          </a:p>
          <a:p>
            <a:pPr lvl="1"/>
            <a:r>
              <a:rPr lang="zh-CN" altLang="en-US" sz="1400" dirty="0" smtClean="0"/>
              <a:t>结合 </a:t>
            </a:r>
            <a:r>
              <a:rPr lang="en-US" altLang="zh-CN" sz="1400" dirty="0" smtClean="0"/>
              <a:t>iPod </a:t>
            </a:r>
            <a:r>
              <a:rPr lang="zh-CN" altLang="en-US" sz="1400" dirty="0" smtClean="0"/>
              <a:t>和运动计测</a:t>
            </a:r>
          </a:p>
          <a:p>
            <a:r>
              <a:rPr lang="zh-CN" altLang="en-US" sz="1800" dirty="0" smtClean="0"/>
              <a:t>韩国防性罪犯的电子手镯</a:t>
            </a:r>
          </a:p>
          <a:p>
            <a:pPr lvl="1"/>
            <a:r>
              <a:rPr lang="zh-CN" altLang="en-US" sz="1400" dirty="0" smtClean="0"/>
              <a:t>可追踪罪犯的定位和坐标</a:t>
            </a:r>
          </a:p>
          <a:p>
            <a:r>
              <a:rPr lang="zh-CN" altLang="en-US" sz="1800" dirty="0" smtClean="0"/>
              <a:t>爱国者视频</a:t>
            </a:r>
            <a:r>
              <a:rPr lang="en-US" altLang="zh-CN" sz="1800" dirty="0" smtClean="0"/>
              <a:t>MP4</a:t>
            </a:r>
            <a:r>
              <a:rPr lang="zh-CN" altLang="en-US" sz="1800" dirty="0" smtClean="0"/>
              <a:t>手表</a:t>
            </a:r>
            <a:endParaRPr lang="zh-CN" altLang="en-US" sz="1800" dirty="0"/>
          </a:p>
        </p:txBody>
      </p:sp>
      <p:pic>
        <p:nvPicPr>
          <p:cNvPr id="67588" name="Picture 4" descr="mf-jit-w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355725"/>
            <a:ext cx="25923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5" descr="m300-final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19288"/>
            <a:ext cx="237648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6" descr="nike-speed-w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616325"/>
            <a:ext cx="4191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Picture 7" descr="electronic20watch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2817813"/>
            <a:ext cx="16573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8" descr="aigof209[1]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652963"/>
            <a:ext cx="24257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6026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嵌入式技术的应用－运动玩具游戏</a:t>
            </a:r>
            <a:endParaRPr lang="zh-CN" altLang="en-US" smtClean="0"/>
          </a:p>
        </p:txBody>
      </p:sp>
      <p:sp>
        <p:nvSpPr>
          <p:cNvPr id="276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GTX</a:t>
            </a:r>
            <a:r>
              <a:rPr lang="zh-CN" altLang="en-US" sz="2000" dirty="0" smtClean="0"/>
              <a:t>公司定位的运动跑鞋</a:t>
            </a:r>
          </a:p>
          <a:p>
            <a:pPr lvl="1"/>
            <a:r>
              <a:rPr lang="zh-CN" altLang="en-US" sz="1800" dirty="0" smtClean="0"/>
              <a:t>内置的</a:t>
            </a:r>
            <a:r>
              <a:rPr lang="en-US" altLang="zh-CN" sz="1800" dirty="0" smtClean="0"/>
              <a:t>GPS</a:t>
            </a:r>
            <a:r>
              <a:rPr lang="zh-CN" altLang="en-US" sz="1800" dirty="0" smtClean="0"/>
              <a:t>接收器和可充电电池</a:t>
            </a:r>
          </a:p>
          <a:p>
            <a:r>
              <a:rPr lang="zh-CN" altLang="en-US" sz="2000" dirty="0" smtClean="0"/>
              <a:t>遥控蜻蜓</a:t>
            </a:r>
          </a:p>
          <a:p>
            <a:r>
              <a:rPr lang="zh-CN" altLang="en-US" sz="2000" dirty="0" smtClean="0"/>
              <a:t>次世代三大主流</a:t>
            </a:r>
          </a:p>
          <a:p>
            <a:pPr lvl="1"/>
            <a:r>
              <a:rPr lang="zh-CN" altLang="en-US" sz="1800" dirty="0" smtClean="0"/>
              <a:t>三款主机</a:t>
            </a:r>
            <a:r>
              <a:rPr lang="en-US" altLang="zh-CN" sz="1800" dirty="0" smtClean="0"/>
              <a:t>Xbox 360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WII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PS3</a:t>
            </a:r>
          </a:p>
          <a:p>
            <a:endParaRPr lang="en-US" altLang="zh-CN" sz="2000" dirty="0" smtClean="0"/>
          </a:p>
          <a:p>
            <a:pPr lvl="1"/>
            <a:endParaRPr lang="en-US" altLang="zh-CN" sz="1800" dirty="0"/>
          </a:p>
        </p:txBody>
      </p:sp>
      <p:pic>
        <p:nvPicPr>
          <p:cNvPr id="68612" name="Picture 4" descr="1-26-07-gtx_gps_sho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7338"/>
            <a:ext cx="19589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 descr="gal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492375"/>
            <a:ext cx="1655762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6" descr="gamecube-eol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2443163"/>
            <a:ext cx="223202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6877050" y="3940175"/>
            <a:ext cx="139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anose="02020603050405020304" pitchFamily="18" charset="0"/>
              </a:rPr>
              <a:t>GameCube </a:t>
            </a:r>
          </a:p>
        </p:txBody>
      </p:sp>
      <p:pic>
        <p:nvPicPr>
          <p:cNvPr id="68616" name="Picture 8" descr="wiimote-boxing-glove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39"/>
          <a:stretch>
            <a:fillRect/>
          </a:stretch>
        </p:blipFill>
        <p:spPr bwMode="auto">
          <a:xfrm>
            <a:off x="250825" y="4221163"/>
            <a:ext cx="1511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Picture 9" descr="2-4-07-xboxlcdmo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581525"/>
            <a:ext cx="16573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8" name="Rectangle 10"/>
          <p:cNvSpPr>
            <a:spLocks noChangeArrowheads="1"/>
          </p:cNvSpPr>
          <p:nvPr/>
        </p:nvSpPr>
        <p:spPr bwMode="auto">
          <a:xfrm>
            <a:off x="6804025" y="6092825"/>
            <a:ext cx="118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anose="02020603050405020304" pitchFamily="18" charset="0"/>
              </a:rPr>
              <a:t>XboX360</a:t>
            </a:r>
          </a:p>
        </p:txBody>
      </p:sp>
      <p:pic>
        <p:nvPicPr>
          <p:cNvPr id="68619" name="Picture 11" descr="wii-gun-mod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437063"/>
            <a:ext cx="20891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0" name="Picture 12" descr="playstation3-240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868863"/>
            <a:ext cx="22860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3851275" y="5876925"/>
            <a:ext cx="593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anose="02020603050405020304" pitchFamily="18" charset="0"/>
              </a:rPr>
              <a:t>PS3</a:t>
            </a:r>
          </a:p>
        </p:txBody>
      </p:sp>
      <p:pic>
        <p:nvPicPr>
          <p:cNvPr id="68622" name="Picture 14" descr="nintendo-wii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933825"/>
            <a:ext cx="1584325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755650" y="5876925"/>
            <a:ext cx="2214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anose="02020603050405020304" pitchFamily="18" charset="0"/>
              </a:rPr>
              <a:t>Wii, </a:t>
            </a:r>
            <a:r>
              <a:rPr lang="zh-CN" altLang="en-US" sz="2000">
                <a:latin typeface="Times New Roman" panose="02020603050405020304" pitchFamily="18" charset="0"/>
              </a:rPr>
              <a:t>手柄</a:t>
            </a:r>
            <a:r>
              <a:rPr lang="en-US" altLang="zh-CN" sz="2000">
                <a:latin typeface="Times New Roman" panose="02020603050405020304" pitchFamily="18" charset="0"/>
              </a:rPr>
              <a:t>, </a:t>
            </a:r>
            <a:r>
              <a:rPr lang="zh-CN" altLang="en-US" sz="2000">
                <a:latin typeface="Times New Roman" panose="02020603050405020304" pitchFamily="18" charset="0"/>
              </a:rPr>
              <a:t>手套</a:t>
            </a:r>
            <a:r>
              <a:rPr lang="en-US" altLang="zh-CN" sz="2000">
                <a:latin typeface="Times New Roman" panose="02020603050405020304" pitchFamily="18" charset="0"/>
              </a:rPr>
              <a:t>, </a:t>
            </a:r>
            <a:r>
              <a:rPr lang="zh-CN" altLang="en-US" sz="2000">
                <a:latin typeface="Times New Roman" panose="02020603050405020304" pitchFamily="18" charset="0"/>
              </a:rPr>
              <a:t>枪</a:t>
            </a:r>
          </a:p>
        </p:txBody>
      </p:sp>
    </p:spTree>
    <p:extLst>
      <p:ext uri="{BB962C8B-B14F-4D97-AF65-F5344CB8AC3E}">
        <p14:creationId xmlns:p14="http://schemas.microsoft.com/office/powerpoint/2010/main" val="11043228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计算机应用领域的划分</a:t>
            </a:r>
            <a:endParaRPr lang="zh-CN" altLang="en-US" dirty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590550" y="476250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36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pic>
        <p:nvPicPr>
          <p:cNvPr id="20484" name="Picture 4" descr="j02055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806700"/>
            <a:ext cx="1776413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5651500" y="3502025"/>
            <a:ext cx="627063" cy="503238"/>
          </a:xfrm>
          <a:prstGeom prst="rightArrow">
            <a:avLst>
              <a:gd name="adj1" fmla="val 50000"/>
              <a:gd name="adj2" fmla="val 311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4211638" y="5300663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楷体_GB2312" pitchFamily="49" charset="-122"/>
              </a:rPr>
              <a:t>桌面通用型</a:t>
            </a:r>
          </a:p>
        </p:txBody>
      </p:sp>
      <p:sp>
        <p:nvSpPr>
          <p:cNvPr id="20487" name="Rectangle 10"/>
          <p:cNvSpPr>
            <a:spLocks noChangeArrowheads="1"/>
          </p:cNvSpPr>
          <p:nvPr/>
        </p:nvSpPr>
        <p:spPr bwMode="auto">
          <a:xfrm>
            <a:off x="7092950" y="5300663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楷体_GB2312" pitchFamily="49" charset="-122"/>
              </a:rPr>
              <a:t>高端服务型</a:t>
            </a:r>
          </a:p>
        </p:txBody>
      </p:sp>
      <p:sp>
        <p:nvSpPr>
          <p:cNvPr id="20488" name="Rectangle 11"/>
          <p:cNvSpPr>
            <a:spLocks noChangeArrowheads="1"/>
          </p:cNvSpPr>
          <p:nvPr/>
        </p:nvSpPr>
        <p:spPr bwMode="auto">
          <a:xfrm>
            <a:off x="971550" y="5300663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ea typeface="楷体_GB2312" pitchFamily="49" charset="-122"/>
              </a:rPr>
              <a:t>小型专用型</a:t>
            </a:r>
          </a:p>
        </p:txBody>
      </p:sp>
      <p:graphicFrame>
        <p:nvGraphicFramePr>
          <p:cNvPr id="20489" name="Object 12"/>
          <p:cNvGraphicFramePr>
            <a:graphicFrameLocks noChangeAspect="1"/>
          </p:cNvGraphicFramePr>
          <p:nvPr/>
        </p:nvGraphicFramePr>
        <p:xfrm>
          <a:off x="179388" y="2636838"/>
          <a:ext cx="29210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位图图像" r:id="rId4" imgW="4990476" imgH="3200000" progId="Paint.Picture">
                  <p:embed/>
                </p:oleObj>
              </mc:Choice>
              <mc:Fallback>
                <p:oleObj name="位图图像" r:id="rId4" imgW="4990476" imgH="3200000" progId="Paint.Picture">
                  <p:embed/>
                  <p:pic>
                    <p:nvPicPr>
                      <p:cNvPr id="2048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636838"/>
                        <a:ext cx="29210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AutoShape 13"/>
          <p:cNvSpPr>
            <a:spLocks noChangeArrowheads="1"/>
          </p:cNvSpPr>
          <p:nvPr/>
        </p:nvSpPr>
        <p:spPr bwMode="auto">
          <a:xfrm>
            <a:off x="3203575" y="3500438"/>
            <a:ext cx="647700" cy="503237"/>
          </a:xfrm>
          <a:prstGeom prst="leftArrow">
            <a:avLst>
              <a:gd name="adj1" fmla="val 50000"/>
              <a:gd name="adj2" fmla="val 4642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1" name="Oval 14"/>
          <p:cNvSpPr>
            <a:spLocks noChangeArrowheads="1"/>
          </p:cNvSpPr>
          <p:nvPr/>
        </p:nvSpPr>
        <p:spPr bwMode="auto">
          <a:xfrm>
            <a:off x="179388" y="2565400"/>
            <a:ext cx="3024187" cy="230346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0492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349500"/>
            <a:ext cx="253365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944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嵌入式技术的应用－摄像器材</a:t>
            </a:r>
            <a:endParaRPr lang="zh-CN" altLang="en-US" smtClean="0"/>
          </a:p>
        </p:txBody>
      </p:sp>
      <p:sp>
        <p:nvSpPr>
          <p:cNvPr id="6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数码相机</a:t>
            </a:r>
          </a:p>
          <a:p>
            <a:r>
              <a:rPr lang="en-US" altLang="zh-CN" smtClean="0"/>
              <a:t>DV</a:t>
            </a:r>
            <a:endParaRPr lang="en-US" altLang="zh-CN" smtClean="0"/>
          </a:p>
        </p:txBody>
      </p:sp>
      <p:pic>
        <p:nvPicPr>
          <p:cNvPr id="69636" name="Picture 4" descr="sony-dcr-sr20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062163"/>
            <a:ext cx="2519362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5" descr="avch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1412875"/>
            <a:ext cx="2455863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6" descr="fujifilm-finepix-s5700-header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502025"/>
            <a:ext cx="338455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7" descr="canonixus70cols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3933825"/>
            <a:ext cx="31670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265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嵌入式技术的应用－多媒体终端</a:t>
            </a:r>
            <a:endParaRPr lang="zh-CN" altLang="en-US" smtClean="0"/>
          </a:p>
        </p:txBody>
      </p:sp>
      <p:sp>
        <p:nvSpPr>
          <p:cNvPr id="706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IP</a:t>
            </a:r>
            <a:r>
              <a:rPr lang="zh-CN" altLang="en-US" sz="2400" dirty="0" smtClean="0"/>
              <a:t>电话</a:t>
            </a:r>
          </a:p>
          <a:p>
            <a:r>
              <a:rPr lang="zh-CN" altLang="en-US" sz="2400" dirty="0" smtClean="0"/>
              <a:t>视频会议</a:t>
            </a:r>
          </a:p>
          <a:p>
            <a:r>
              <a:rPr lang="zh-CN" altLang="en-US" sz="2400" dirty="0" smtClean="0"/>
              <a:t>可视电话</a:t>
            </a:r>
            <a:endParaRPr lang="zh-CN" altLang="en-US" sz="2400" dirty="0" smtClean="0"/>
          </a:p>
        </p:txBody>
      </p:sp>
      <p:pic>
        <p:nvPicPr>
          <p:cNvPr id="70660" name="Picture 4" descr="img_pro_itouch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0"/>
            <a:ext cx="230505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 descr="img_pro_ivp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28775"/>
            <a:ext cx="23145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005263"/>
            <a:ext cx="2209800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4772025" y="5497513"/>
            <a:ext cx="1600200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基于视频电话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的小型视频会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议系统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MCU</a:t>
            </a:r>
            <a:r>
              <a:rPr lang="en-US" altLang="zh-CN">
                <a:latin typeface="Times New Roman" panose="02020603050405020304" pitchFamily="18" charset="0"/>
              </a:rPr>
              <a:t>) </a:t>
            </a:r>
          </a:p>
        </p:txBody>
      </p:sp>
      <p:pic>
        <p:nvPicPr>
          <p:cNvPr id="7066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122738"/>
            <a:ext cx="1584325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6877050" y="5445125"/>
            <a:ext cx="170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语音识别电话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2195513" y="5661025"/>
            <a:ext cx="2082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基于</a:t>
            </a:r>
            <a:r>
              <a:rPr lang="en-US" altLang="zh-CN" sz="2000">
                <a:latin typeface="Times New Roman" panose="02020603050405020304" pitchFamily="18" charset="0"/>
              </a:rPr>
              <a:t>H.323</a:t>
            </a:r>
            <a:r>
              <a:rPr lang="zh-CN" altLang="en-US" sz="2000">
                <a:latin typeface="Times New Roman" panose="02020603050405020304" pitchFamily="18" charset="0"/>
              </a:rPr>
              <a:t>协议族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的网络视频电话</a:t>
            </a:r>
          </a:p>
        </p:txBody>
      </p:sp>
      <p:pic>
        <p:nvPicPr>
          <p:cNvPr id="7066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789363"/>
            <a:ext cx="22320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8" name="Picture 12" descr="0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2997200"/>
            <a:ext cx="1747837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81525"/>
            <a:ext cx="12588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0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133600"/>
            <a:ext cx="244792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534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嵌入式技术的应用－家庭音响</a:t>
            </a:r>
            <a:endParaRPr lang="zh-CN" altLang="en-US" smtClean="0"/>
          </a:p>
        </p:txBody>
      </p:sp>
      <p:sp>
        <p:nvSpPr>
          <p:cNvPr id="71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引入计算机技术的音响</a:t>
            </a:r>
            <a:endParaRPr lang="zh-CN" altLang="en-US" smtClean="0"/>
          </a:p>
        </p:txBody>
      </p:sp>
      <p:pic>
        <p:nvPicPr>
          <p:cNvPr id="71684" name="Picture 4" descr="sonos-free-spea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860800"/>
            <a:ext cx="2160587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971550" y="5949950"/>
            <a:ext cx="4862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配备</a:t>
            </a:r>
            <a:r>
              <a:rPr lang="en-US" altLang="zh-CN" sz="2000">
                <a:latin typeface="Times New Roman" panose="02020603050405020304" pitchFamily="18" charset="0"/>
              </a:rPr>
              <a:t>B&amp;O</a:t>
            </a:r>
            <a:r>
              <a:rPr lang="zh-CN" altLang="en-US" sz="2000">
                <a:latin typeface="Times New Roman" panose="02020603050405020304" pitchFamily="18" charset="0"/>
              </a:rPr>
              <a:t>与</a:t>
            </a:r>
            <a:r>
              <a:rPr lang="en-US" altLang="zh-CN" sz="2000">
                <a:latin typeface="Times New Roman" panose="02020603050405020304" pitchFamily="18" charset="0"/>
              </a:rPr>
              <a:t>Core 2 Duo</a:t>
            </a:r>
            <a:r>
              <a:rPr lang="zh-CN" altLang="en-US" sz="2000">
                <a:latin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</a:rPr>
              <a:t>P.Guerra</a:t>
            </a:r>
            <a:r>
              <a:rPr lang="zh-CN" altLang="en-US" sz="2000">
                <a:latin typeface="Times New Roman" panose="02020603050405020304" pitchFamily="18" charset="0"/>
              </a:rPr>
              <a:t>家庭影院</a:t>
            </a:r>
          </a:p>
        </p:txBody>
      </p:sp>
      <p:pic>
        <p:nvPicPr>
          <p:cNvPr id="71686" name="Picture 6" descr="flex_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508500"/>
            <a:ext cx="2735263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227763" y="5876925"/>
            <a:ext cx="2435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Sonos ZP80</a:t>
            </a:r>
            <a:r>
              <a:rPr lang="zh-CN" altLang="en-US" sz="2000">
                <a:latin typeface="Times New Roman" panose="02020603050405020304" pitchFamily="18" charset="0"/>
              </a:rPr>
              <a:t>无线音响</a:t>
            </a:r>
          </a:p>
        </p:txBody>
      </p:sp>
      <p:pic>
        <p:nvPicPr>
          <p:cNvPr id="71688" name="Picture 8" descr="2-5-07-bh1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341438"/>
            <a:ext cx="273685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5940425" y="2781300"/>
            <a:ext cx="2911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LG HD DVD/</a:t>
            </a:r>
            <a:r>
              <a:rPr lang="zh-CN" altLang="en-US" sz="2000">
                <a:latin typeface="Times New Roman" panose="02020603050405020304" pitchFamily="18" charset="0"/>
              </a:rPr>
              <a:t>蓝光播放器</a:t>
            </a:r>
          </a:p>
        </p:txBody>
      </p:sp>
      <p:pic>
        <p:nvPicPr>
          <p:cNvPr id="71690" name="Picture 10" descr="Motorola DCH3416 cable HD DV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265488"/>
            <a:ext cx="20288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2627313" y="4076700"/>
            <a:ext cx="382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Motorola</a:t>
            </a:r>
            <a:r>
              <a:rPr lang="zh-CN" altLang="en-US">
                <a:latin typeface="Times New Roman" panose="02020603050405020304" pitchFamily="18" charset="0"/>
              </a:rPr>
              <a:t>支持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>
                <a:latin typeface="Times New Roman" panose="02020603050405020304" pitchFamily="18" charset="0"/>
              </a:rPr>
              <a:t>卡的 </a:t>
            </a:r>
            <a:r>
              <a:rPr lang="en-US" altLang="zh-CN">
                <a:latin typeface="Times New Roman" panose="02020603050405020304" pitchFamily="18" charset="0"/>
              </a:rPr>
              <a:t>HD DVR </a:t>
            </a:r>
            <a:r>
              <a:rPr lang="zh-CN" altLang="en-US">
                <a:latin typeface="Times New Roman" panose="02020603050405020304" pitchFamily="18" charset="0"/>
              </a:rPr>
              <a:t>录像机</a:t>
            </a:r>
          </a:p>
        </p:txBody>
      </p:sp>
      <p:pic>
        <p:nvPicPr>
          <p:cNvPr id="71692" name="Picture 12" descr="apple-iphone-heart-cisco-iphon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92375"/>
            <a:ext cx="2592388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1116013" y="4005263"/>
            <a:ext cx="88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iPhone</a:t>
            </a:r>
          </a:p>
        </p:txBody>
      </p:sp>
    </p:spTree>
    <p:extLst>
      <p:ext uri="{BB962C8B-B14F-4D97-AF65-F5344CB8AC3E}">
        <p14:creationId xmlns:p14="http://schemas.microsoft.com/office/powerpoint/2010/main" val="365709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嵌入式技术的应用－电视</a:t>
            </a:r>
            <a:endParaRPr lang="zh-CN" altLang="en-US" smtClean="0"/>
          </a:p>
        </p:txBody>
      </p:sp>
      <p:sp>
        <p:nvSpPr>
          <p:cNvPr id="727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高清电视</a:t>
            </a:r>
          </a:p>
          <a:p>
            <a:r>
              <a:rPr lang="zh-CN" altLang="en-US" sz="2400" dirty="0" smtClean="0"/>
              <a:t>数字电视</a:t>
            </a:r>
          </a:p>
          <a:p>
            <a:r>
              <a:rPr lang="zh-CN" altLang="en-US" sz="2400" dirty="0" smtClean="0"/>
              <a:t>立体显示技术</a:t>
            </a:r>
          </a:p>
          <a:p>
            <a:pPr lvl="1"/>
            <a:endParaRPr lang="en-US" altLang="zh-CN" sz="2000" dirty="0" smtClean="0"/>
          </a:p>
        </p:txBody>
      </p:sp>
      <p:pic>
        <p:nvPicPr>
          <p:cNvPr id="72708" name="Picture 4" descr="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02088"/>
            <a:ext cx="3168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2484438" y="5873750"/>
            <a:ext cx="3532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LG</a:t>
            </a:r>
            <a:r>
              <a:rPr lang="zh-CN" altLang="en-US" sz="2000">
                <a:latin typeface="Times New Roman" panose="02020603050405020304" pitchFamily="18" charset="0"/>
              </a:rPr>
              <a:t>内置数字录像机的 </a:t>
            </a:r>
            <a:r>
              <a:rPr lang="en-US" altLang="zh-CN" sz="2000">
                <a:latin typeface="Times New Roman" panose="02020603050405020304" pitchFamily="18" charset="0"/>
              </a:rPr>
              <a:t>LCD TV</a:t>
            </a:r>
          </a:p>
        </p:txBody>
      </p:sp>
      <p:pic>
        <p:nvPicPr>
          <p:cNvPr id="72710" name="Picture 6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1585913"/>
            <a:ext cx="31115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6310313" y="3392488"/>
            <a:ext cx="257175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AppleTV: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Intel Pentium M 1.0 GHz 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2MB of L2 </a:t>
            </a:r>
            <a:r>
              <a:rPr lang="zh-CN" altLang="en-US">
                <a:latin typeface="Times New Roman" panose="02020603050405020304" pitchFamily="18" charset="0"/>
              </a:rPr>
              <a:t>高速缓存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nVidia G72M </a:t>
            </a:r>
            <a:r>
              <a:rPr lang="zh-CN" altLang="en-US">
                <a:latin typeface="Times New Roman" panose="02020603050405020304" pitchFamily="18" charset="0"/>
              </a:rPr>
              <a:t>显示卡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</a:rPr>
              <a:t>64MB DDR2 </a:t>
            </a:r>
            <a:r>
              <a:rPr lang="zh-CN" altLang="en-US">
                <a:latin typeface="Times New Roman" panose="02020603050405020304" pitchFamily="18" charset="0"/>
              </a:rPr>
              <a:t>内存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内置的 </a:t>
            </a:r>
            <a:r>
              <a:rPr lang="en-US" altLang="zh-CN">
                <a:latin typeface="Times New Roman" panose="02020603050405020304" pitchFamily="18" charset="0"/>
              </a:rPr>
              <a:t>40GB </a:t>
            </a:r>
            <a:r>
              <a:rPr lang="zh-CN" altLang="en-US">
                <a:latin typeface="Times New Roman" panose="02020603050405020304" pitchFamily="18" charset="0"/>
              </a:rPr>
              <a:t>硬盘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播放 </a:t>
            </a:r>
            <a:r>
              <a:rPr lang="en-US" altLang="zh-CN">
                <a:latin typeface="Times New Roman" panose="02020603050405020304" pitchFamily="18" charset="0"/>
              </a:rPr>
              <a:t>iTunes</a:t>
            </a: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2916238" y="3225800"/>
            <a:ext cx="2470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能输出 </a:t>
            </a:r>
            <a:r>
              <a:rPr lang="en-US" altLang="zh-CN" sz="2000">
                <a:latin typeface="Times New Roman" panose="02020603050405020304" pitchFamily="18" charset="0"/>
              </a:rPr>
              <a:t>1080p </a:t>
            </a:r>
            <a:r>
              <a:rPr lang="zh-CN" altLang="en-US" sz="2000">
                <a:latin typeface="Times New Roman" panose="02020603050405020304" pitchFamily="18" charset="0"/>
              </a:rPr>
              <a:t>高画质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影像的 </a:t>
            </a:r>
            <a:r>
              <a:rPr lang="en-US" altLang="zh-CN" sz="2000">
                <a:latin typeface="Times New Roman" panose="02020603050405020304" pitchFamily="18" charset="0"/>
              </a:rPr>
              <a:t>iPod Dock</a:t>
            </a:r>
          </a:p>
        </p:txBody>
      </p:sp>
      <p:pic>
        <p:nvPicPr>
          <p:cNvPr id="72713" name="Picture 9" descr="1-12-07-mv-d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412875"/>
            <a:ext cx="2087562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4" name="Text Box 10"/>
          <p:cNvSpPr txBox="1">
            <a:spLocks noChangeArrowheads="1"/>
          </p:cNvSpPr>
          <p:nvPr/>
        </p:nvSpPr>
        <p:spPr bwMode="gray">
          <a:xfrm>
            <a:off x="374650" y="4513263"/>
            <a:ext cx="1820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rgbClr val="CFDBD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latin typeface="Arial" panose="020B0604020202020204" pitchFamily="34" charset="0"/>
              </a:rPr>
              <a:t>数字电视机顶盒</a:t>
            </a:r>
          </a:p>
        </p:txBody>
      </p:sp>
      <p:pic>
        <p:nvPicPr>
          <p:cNvPr id="72715" name="Picture 11" descr="setbo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1368425" cy="1127125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6" name="Picture 12" descr="套装实物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24400"/>
            <a:ext cx="16573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01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嵌入式技术的应用－通讯设备</a:t>
            </a:r>
            <a:endParaRPr lang="zh-CN" altLang="en-US" smtClean="0"/>
          </a:p>
        </p:txBody>
      </p:sp>
      <p:sp>
        <p:nvSpPr>
          <p:cNvPr id="737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有计算机能力的各种通讯设备</a:t>
            </a:r>
          </a:p>
          <a:p>
            <a:r>
              <a:rPr lang="zh-CN" altLang="en-US" smtClean="0"/>
              <a:t>路由器</a:t>
            </a:r>
            <a:r>
              <a:rPr lang="en-US" altLang="zh-CN" smtClean="0"/>
              <a:t>/</a:t>
            </a:r>
            <a:r>
              <a:rPr lang="zh-CN" altLang="en-US" smtClean="0"/>
              <a:t>交换机</a:t>
            </a:r>
            <a:r>
              <a:rPr lang="en-US" altLang="zh-CN" smtClean="0"/>
              <a:t>/</a:t>
            </a:r>
            <a:r>
              <a:rPr lang="zh-CN" altLang="en-US" smtClean="0"/>
              <a:t>防火墙等</a:t>
            </a:r>
            <a:endParaRPr lang="zh-CN" altLang="en-US" smtClean="0"/>
          </a:p>
        </p:txBody>
      </p:sp>
      <p:pic>
        <p:nvPicPr>
          <p:cNvPr id="73732" name="Picture 4" descr="1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213100"/>
            <a:ext cx="252095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23850" y="5589588"/>
            <a:ext cx="355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Buffalo </a:t>
            </a:r>
            <a:r>
              <a:rPr lang="zh-CN" altLang="en-US" sz="2000">
                <a:latin typeface="Times New Roman" panose="02020603050405020304" pitchFamily="18" charset="0"/>
              </a:rPr>
              <a:t>路由器 </a:t>
            </a:r>
            <a:r>
              <a:rPr lang="en-US" altLang="zh-CN" sz="2000">
                <a:latin typeface="Times New Roman" panose="02020603050405020304" pitchFamily="18" charset="0"/>
              </a:rPr>
              <a:t>/ USB </a:t>
            </a:r>
            <a:r>
              <a:rPr lang="zh-CN" altLang="en-US" sz="2000">
                <a:latin typeface="Times New Roman" panose="02020603050405020304" pitchFamily="18" charset="0"/>
              </a:rPr>
              <a:t>网卡套装</a:t>
            </a:r>
          </a:p>
        </p:txBody>
      </p:sp>
      <p:grpSp>
        <p:nvGrpSpPr>
          <p:cNvPr id="73734" name="Group 6"/>
          <p:cNvGrpSpPr>
            <a:grpSpLocks/>
          </p:cNvGrpSpPr>
          <p:nvPr/>
        </p:nvGrpSpPr>
        <p:grpSpPr bwMode="auto">
          <a:xfrm>
            <a:off x="3851275" y="3284538"/>
            <a:ext cx="2016125" cy="1789112"/>
            <a:chOff x="1927" y="1117"/>
            <a:chExt cx="1270" cy="1127"/>
          </a:xfrm>
        </p:grpSpPr>
        <p:pic>
          <p:nvPicPr>
            <p:cNvPr id="73738" name="Picture 7" descr="SJW56-508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117"/>
              <a:ext cx="1270" cy="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Rectangle 8"/>
            <p:cNvSpPr>
              <a:spLocks noChangeArrowheads="1"/>
            </p:cNvSpPr>
            <p:nvPr/>
          </p:nvSpPr>
          <p:spPr bwMode="auto">
            <a:xfrm>
              <a:off x="2140" y="2013"/>
              <a:ext cx="8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</a:rPr>
                <a:t>VPN</a:t>
              </a:r>
              <a:r>
                <a:rPr lang="zh-CN" altLang="en-US" b="1">
                  <a:latin typeface="Arial" panose="020B0604020202020204" pitchFamily="34" charset="0"/>
                </a:rPr>
                <a:t>产品</a:t>
              </a:r>
            </a:p>
          </p:txBody>
        </p:sp>
      </p:grpSp>
      <p:grpSp>
        <p:nvGrpSpPr>
          <p:cNvPr id="73735" name="Group 9"/>
          <p:cNvGrpSpPr>
            <a:grpSpLocks/>
          </p:cNvGrpSpPr>
          <p:nvPr/>
        </p:nvGrpSpPr>
        <p:grpSpPr bwMode="auto">
          <a:xfrm>
            <a:off x="6011863" y="3213100"/>
            <a:ext cx="2663825" cy="1849438"/>
            <a:chOff x="2835" y="2447"/>
            <a:chExt cx="1678" cy="1165"/>
          </a:xfrm>
        </p:grpSpPr>
        <p:pic>
          <p:nvPicPr>
            <p:cNvPr id="73736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2447"/>
              <a:ext cx="1678" cy="1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8779" name="Rectangle 11"/>
            <p:cNvSpPr>
              <a:spLocks noChangeArrowheads="1"/>
            </p:cNvSpPr>
            <p:nvPr/>
          </p:nvSpPr>
          <p:spPr bwMode="auto">
            <a:xfrm>
              <a:off x="3061" y="3381"/>
              <a:ext cx="11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b="1">
                  <a:latin typeface="Arial" charset="0"/>
                  <a:ea typeface="+mn-ea"/>
                </a:rPr>
                <a:t>千兆网关防火墙</a:t>
              </a:r>
              <a:r>
                <a:rPr lang="zh-CN" altLang="en-US" b="1">
                  <a:solidFill>
                    <a:srgbClr val="FF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+mn-ea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3340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嵌入式技术的应用－仪器仪表</a:t>
            </a:r>
            <a:endParaRPr lang="zh-CN" altLang="en-US" smtClean="0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746125" y="1231900"/>
            <a:ext cx="5554663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>
                <a:solidFill>
                  <a:srgbClr val="000000"/>
                </a:solidFill>
              </a:rPr>
              <a:t>DCG (</a:t>
            </a:r>
            <a:r>
              <a:rPr lang="zh-CN" altLang="en-US" sz="2000">
                <a:solidFill>
                  <a:srgbClr val="000000"/>
                </a:solidFill>
              </a:rPr>
              <a:t>动态心电图仪</a:t>
            </a:r>
            <a:r>
              <a:rPr lang="en-US" altLang="zh-CN" sz="200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rgbClr val="000000"/>
                </a:solidFill>
              </a:rPr>
              <a:t>便携式多参数监护仪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rgbClr val="000000"/>
                </a:solidFill>
              </a:rPr>
              <a:t>中医指套传感器脉象虚拟仪器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rgbClr val="000000"/>
                </a:solidFill>
              </a:rPr>
              <a:t>推拿手法测试仪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rgbClr val="000000"/>
                </a:solidFill>
              </a:rPr>
              <a:t>电动机故障状态监测保护系统 </a:t>
            </a: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1231900"/>
            <a:ext cx="148113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8" y="2419350"/>
            <a:ext cx="21939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6" descr="product_jl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1260475"/>
            <a:ext cx="156368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103813"/>
            <a:ext cx="165735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4195763"/>
            <a:ext cx="21463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1" name="Picture 9" descr="设备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789363"/>
            <a:ext cx="20161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10" descr="pda1_new_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708525"/>
            <a:ext cx="1511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3709988" y="559117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监控仪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1333500" y="5767388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手持仪</a:t>
            </a:r>
          </a:p>
        </p:txBody>
      </p:sp>
      <p:pic>
        <p:nvPicPr>
          <p:cNvPr id="74765" name="Picture 13" descr="DSC0168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3175000"/>
            <a:ext cx="104775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6" name="Picture 14" descr="联合－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170238"/>
            <a:ext cx="11112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92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嵌入式技术的应用－交通相关</a:t>
            </a:r>
            <a:endParaRPr lang="zh-CN" altLang="en-US" smtClean="0"/>
          </a:p>
        </p:txBody>
      </p:sp>
      <p:sp>
        <p:nvSpPr>
          <p:cNvPr id="292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汽车电子</a:t>
            </a:r>
          </a:p>
          <a:p>
            <a:pPr lvl="1"/>
            <a:r>
              <a:rPr lang="zh-CN" altLang="en-US" sz="1800" dirty="0" smtClean="0"/>
              <a:t>处理器个数可达三位数</a:t>
            </a:r>
          </a:p>
          <a:p>
            <a:pPr lvl="1"/>
            <a:r>
              <a:rPr lang="zh-CN" altLang="en-US" sz="1800" dirty="0" smtClean="0"/>
              <a:t>车载</a:t>
            </a:r>
          </a:p>
          <a:p>
            <a:pPr lvl="2"/>
            <a:r>
              <a:rPr lang="zh-CN" altLang="en-US" sz="1600" dirty="0" smtClean="0"/>
              <a:t>娱乐，定位等</a:t>
            </a:r>
          </a:p>
          <a:p>
            <a:pPr lvl="1"/>
            <a:r>
              <a:rPr lang="zh-CN" altLang="en-US" sz="1800" dirty="0" smtClean="0"/>
              <a:t>车控</a:t>
            </a:r>
          </a:p>
          <a:p>
            <a:pPr lvl="2"/>
            <a:r>
              <a:rPr lang="en-US" altLang="zh-CN" sz="1600" dirty="0" smtClean="0"/>
              <a:t>ABS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EBD</a:t>
            </a:r>
            <a:r>
              <a:rPr lang="zh-CN" altLang="en-US" sz="1600" dirty="0" smtClean="0"/>
              <a:t>等</a:t>
            </a:r>
          </a:p>
          <a:p>
            <a:r>
              <a:rPr lang="zh-CN" altLang="en-US" sz="2000" dirty="0" smtClean="0"/>
              <a:t>其他</a:t>
            </a:r>
            <a:endParaRPr lang="zh-CN" altLang="en-US" sz="2000" dirty="0"/>
          </a:p>
        </p:txBody>
      </p:sp>
      <p:pic>
        <p:nvPicPr>
          <p:cNvPr id="75780" name="Picture 4" descr="moon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079625"/>
            <a:ext cx="233838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6804025" y="1576388"/>
            <a:ext cx="170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中国版月球车</a:t>
            </a:r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6842125" y="5176838"/>
            <a:ext cx="2301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Times New Roman" panose="02020603050405020304" pitchFamily="18" charset="0"/>
              </a:rPr>
              <a:t>汽车立体声音</a:t>
            </a:r>
          </a:p>
          <a:p>
            <a:pPr eaLnBrk="1" hangingPunct="1"/>
            <a:r>
              <a:rPr lang="zh-CN" altLang="en-US" sz="2000">
                <a:latin typeface="Times New Roman" panose="02020603050405020304" pitchFamily="18" charset="0"/>
              </a:rPr>
              <a:t>响</a:t>
            </a:r>
            <a:r>
              <a:rPr lang="en-US" altLang="zh-CN" sz="2000">
                <a:latin typeface="Times New Roman" panose="02020603050405020304" pitchFamily="18" charset="0"/>
              </a:rPr>
              <a:t>HD Radio</a:t>
            </a:r>
            <a:r>
              <a:rPr lang="zh-CN" altLang="en-US" sz="2000">
                <a:latin typeface="Times New Roman" panose="02020603050405020304" pitchFamily="18" charset="0"/>
              </a:rPr>
              <a:t>扩展包 </a:t>
            </a:r>
          </a:p>
        </p:txBody>
      </p:sp>
      <p:sp>
        <p:nvSpPr>
          <p:cNvPr id="75783" name="Picture 7" descr="directed-electronics-hd-rad"/>
          <p:cNvSpPr>
            <a:spLocks noChangeAspect="1" noChangeArrowheads="1"/>
          </p:cNvSpPr>
          <p:nvPr/>
        </p:nvSpPr>
        <p:spPr bwMode="auto">
          <a:xfrm>
            <a:off x="6732588" y="3952875"/>
            <a:ext cx="2411412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3924300" y="5876925"/>
            <a:ext cx="3297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改装遮阳板 </a:t>
            </a:r>
            <a:r>
              <a:rPr lang="en-US" altLang="zh-CN" sz="2000">
                <a:latin typeface="Times New Roman" panose="02020603050405020304" pitchFamily="18" charset="0"/>
              </a:rPr>
              <a:t>DVD / TV / MP3</a:t>
            </a:r>
          </a:p>
        </p:txBody>
      </p:sp>
      <p:pic>
        <p:nvPicPr>
          <p:cNvPr id="75785" name="Picture 9" descr="2-5-07-visortheater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4168775"/>
            <a:ext cx="230346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10" descr="everest-wasp-helicopter2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1270000"/>
            <a:ext cx="2303463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Picture 11" descr="uav-tarmac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2871788"/>
            <a:ext cx="22399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12" descr="OS in Car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95750"/>
            <a:ext cx="338455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566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嵌入式技术的应用－军工</a:t>
            </a:r>
            <a:endParaRPr lang="zh-CN" altLang="en-US" smtClean="0"/>
          </a:p>
        </p:txBody>
      </p:sp>
      <p:sp>
        <p:nvSpPr>
          <p:cNvPr id="768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武器控制系统</a:t>
            </a:r>
          </a:p>
          <a:p>
            <a:r>
              <a:rPr lang="zh-CN" altLang="en-US" sz="2000" dirty="0" smtClean="0"/>
              <a:t>数字化单兵系统</a:t>
            </a:r>
          </a:p>
          <a:p>
            <a:pPr lvl="1"/>
            <a:r>
              <a:rPr lang="zh-CN" altLang="en-US" sz="1800" dirty="0" smtClean="0"/>
              <a:t>有苛刻要求</a:t>
            </a:r>
          </a:p>
          <a:p>
            <a:pPr lvl="2"/>
            <a:r>
              <a:rPr lang="zh-CN" altLang="en-US" sz="1600" dirty="0" smtClean="0"/>
              <a:t>尺寸和重量</a:t>
            </a:r>
          </a:p>
          <a:p>
            <a:pPr lvl="2"/>
            <a:r>
              <a:rPr lang="zh-CN" altLang="en-US" sz="1600" dirty="0" smtClean="0"/>
              <a:t>功率消耗</a:t>
            </a:r>
          </a:p>
          <a:p>
            <a:pPr lvl="2"/>
            <a:r>
              <a:rPr lang="zh-CN" altLang="en-US" sz="1600" dirty="0" smtClean="0"/>
              <a:t>震动和冲击</a:t>
            </a:r>
          </a:p>
          <a:p>
            <a:pPr lvl="2"/>
            <a:r>
              <a:rPr lang="zh-CN" altLang="en-US" sz="1600" dirty="0" smtClean="0"/>
              <a:t>温度和湿度</a:t>
            </a:r>
            <a:endParaRPr lang="zh-CN" altLang="en-US" sz="1600" dirty="0" smtClean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1"/>
          <a:stretch>
            <a:fillRect/>
          </a:stretch>
        </p:blipFill>
        <p:spPr bwMode="auto">
          <a:xfrm>
            <a:off x="4427538" y="1422400"/>
            <a:ext cx="4475162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 descr="1-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870325"/>
            <a:ext cx="2735263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684213" y="5543550"/>
            <a:ext cx="4248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21</a:t>
            </a:r>
            <a:r>
              <a:rPr lang="zh-CN" altLang="en-US" sz="2000">
                <a:latin typeface="Times New Roman" panose="02020603050405020304" pitchFamily="18" charset="0"/>
              </a:rPr>
              <a:t>世纪部队旅及旅以下作战指挥系统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夜视扫描、全球定位、指挥通信</a:t>
            </a:r>
          </a:p>
        </p:txBody>
      </p:sp>
    </p:spTree>
    <p:extLst>
      <p:ext uri="{BB962C8B-B14F-4D97-AF65-F5344CB8AC3E}">
        <p14:creationId xmlns:p14="http://schemas.microsoft.com/office/powerpoint/2010/main" val="3104487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嵌入式技术的应用－新兴硬件</a:t>
            </a:r>
            <a:endParaRPr lang="zh-CN" altLang="en-US" smtClean="0"/>
          </a:p>
        </p:txBody>
      </p:sp>
      <p:pic>
        <p:nvPicPr>
          <p:cNvPr id="77827" name="Picture 3" descr="1-15-07-gpsreceiver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557338"/>
            <a:ext cx="2000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2555875" y="3644900"/>
            <a:ext cx="249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GPS/</a:t>
            </a:r>
            <a:r>
              <a:rPr lang="zh-CN" altLang="en-US">
                <a:latin typeface="Times New Roman" panose="02020603050405020304" pitchFamily="18" charset="0"/>
              </a:rPr>
              <a:t>蓝牙双拼模块芯片</a:t>
            </a:r>
          </a:p>
        </p:txBody>
      </p:sp>
      <p:pic>
        <p:nvPicPr>
          <p:cNvPr id="77829" name="Picture 5" descr="longxin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b="22282"/>
          <a:stretch>
            <a:fillRect/>
          </a:stretch>
        </p:blipFill>
        <p:spPr bwMode="auto">
          <a:xfrm>
            <a:off x="5364163" y="1484313"/>
            <a:ext cx="2303462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5364163" y="3381375"/>
            <a:ext cx="281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龙芯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号增强型处理器芯片</a:t>
            </a:r>
          </a:p>
        </p:txBody>
      </p:sp>
      <p:pic>
        <p:nvPicPr>
          <p:cNvPr id="77831" name="Picture 7" descr="teraflop_chip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8" b="13826"/>
          <a:stretch>
            <a:fillRect/>
          </a:stretch>
        </p:blipFill>
        <p:spPr bwMode="auto">
          <a:xfrm>
            <a:off x="684213" y="3933825"/>
            <a:ext cx="17526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2411413" y="4149725"/>
            <a:ext cx="1366837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Intel</a:t>
            </a:r>
            <a:r>
              <a:rPr lang="zh-CN" altLang="en-US">
                <a:latin typeface="Times New Roman" panose="02020603050405020304" pitchFamily="18" charset="0"/>
              </a:rPr>
              <a:t>进入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二十倍数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时代，五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年后给我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们八十核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心处理器</a:t>
            </a: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08013" y="3349625"/>
            <a:ext cx="2019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服用的 </a:t>
            </a:r>
            <a:r>
              <a:rPr lang="en-US" altLang="zh-CN">
                <a:latin typeface="Times New Roman" panose="02020603050405020304" pitchFamily="18" charset="0"/>
              </a:rPr>
              <a:t>RFID </a:t>
            </a:r>
            <a:r>
              <a:rPr lang="zh-CN" altLang="en-US">
                <a:latin typeface="Times New Roman" panose="02020603050405020304" pitchFamily="18" charset="0"/>
              </a:rPr>
              <a:t>芯片 </a:t>
            </a:r>
          </a:p>
        </p:txBody>
      </p:sp>
      <p:pic>
        <p:nvPicPr>
          <p:cNvPr id="77834" name="Picture 10" descr="2-13-07-mouth_open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681163"/>
            <a:ext cx="1503362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4211638" y="6021388"/>
            <a:ext cx="453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Intel Tolapai</a:t>
            </a:r>
            <a:r>
              <a:rPr lang="zh-CN" altLang="en-US">
                <a:latin typeface="Times New Roman" panose="02020603050405020304" pitchFamily="18" charset="0"/>
              </a:rPr>
              <a:t>计划要把南北桥做在芯片中</a:t>
            </a:r>
          </a:p>
        </p:txBody>
      </p:sp>
      <p:pic>
        <p:nvPicPr>
          <p:cNvPr id="77836" name="Picture 12" descr="tolapai-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7"/>
          <a:stretch>
            <a:fillRect/>
          </a:stretch>
        </p:blipFill>
        <p:spPr bwMode="auto">
          <a:xfrm>
            <a:off x="5076825" y="3789363"/>
            <a:ext cx="3167063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9205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嵌入式系统案例分析：嵌入式视频服务器</a:t>
            </a:r>
            <a:endParaRPr lang="zh-CN" altLang="en-US" dirty="0"/>
          </a:p>
        </p:txBody>
      </p:sp>
      <p:sp>
        <p:nvSpPr>
          <p:cNvPr id="360451" name="Text Box 3"/>
          <p:cNvSpPr txBox="1">
            <a:spLocks noChangeArrowheads="1"/>
          </p:cNvSpPr>
          <p:nvPr/>
        </p:nvSpPr>
        <p:spPr bwMode="auto">
          <a:xfrm>
            <a:off x="828675" y="1412875"/>
            <a:ext cx="424815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Char char="p"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无需使用完整的计算机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Char char="p"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需要的功能分析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音视频采集，压缩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网络功能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存储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Char char="p"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硬件系统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处理器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存储器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外存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采集设备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网卡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110000"/>
              <a:buFont typeface="Wingdings" charset="0"/>
              <a:buChar char="p"/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软件系统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视频采集、压缩、传输</a:t>
            </a:r>
            <a:endParaRPr lang="en-US" altLang="zh-CN" dirty="0">
              <a:solidFill>
                <a:schemeClr val="tx2"/>
              </a:solidFill>
              <a:latin typeface="宋体" charset="0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宋体" charset="0"/>
              </a:rPr>
              <a:t>网络交互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060575"/>
            <a:ext cx="5545137" cy="340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5889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0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0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0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0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0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0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0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0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0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0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0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0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(1/7)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35013" y="1484313"/>
            <a:ext cx="7437437" cy="15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嵌入式系统中运行的任务是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专用而确定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的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心脏监视器只需运行信号输入、信号处理、心电图显示任务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如要更改任务，需要对整个系统进行重新设计或在线维护</a:t>
            </a:r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989013" y="4862513"/>
          <a:ext cx="11525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7" name="位图图像" r:id="rId3" imgW="1152381" imgH="828791" progId="Paint.Picture">
                  <p:embed/>
                </p:oleObj>
              </mc:Choice>
              <mc:Fallback>
                <p:oleObj name="位图图像" r:id="rId3" imgW="1152381" imgH="828791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4862513"/>
                        <a:ext cx="11525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6"/>
          <p:cNvGraphicFramePr>
            <a:graphicFrameLocks noChangeAspect="1"/>
          </p:cNvGraphicFramePr>
          <p:nvPr/>
        </p:nvGraphicFramePr>
        <p:xfrm>
          <a:off x="2339975" y="4791075"/>
          <a:ext cx="20161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8" name="位图图像" r:id="rId5" imgW="2610214" imgH="1200318" progId="Paint.Picture">
                  <p:embed/>
                </p:oleObj>
              </mc:Choice>
              <mc:Fallback>
                <p:oleObj name="位图图像" r:id="rId5" imgW="2610214" imgH="1200318" progId="Paint.Picture">
                  <p:embed/>
                  <p:pic>
                    <p:nvPicPr>
                      <p:cNvPr id="2150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791075"/>
                        <a:ext cx="20161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755650" y="2919413"/>
            <a:ext cx="7920038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桌面通用系统需要支持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大量的、需求多样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的应用程序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对系统中运行的程序不作假设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程序升级、更新等方便</a:t>
            </a:r>
          </a:p>
        </p:txBody>
      </p:sp>
      <p:graphicFrame>
        <p:nvGraphicFramePr>
          <p:cNvPr id="21511" name="Object 10"/>
          <p:cNvGraphicFramePr>
            <a:graphicFrameLocks noChangeAspect="1"/>
          </p:cNvGraphicFramePr>
          <p:nvPr/>
        </p:nvGraphicFramePr>
        <p:xfrm>
          <a:off x="4787900" y="4718050"/>
          <a:ext cx="642938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位图图像" r:id="rId7" imgW="1352381" imgH="2742857" progId="Paint.Picture">
                  <p:embed/>
                </p:oleObj>
              </mc:Choice>
              <mc:Fallback>
                <p:oleObj name="位图图像" r:id="rId7" imgW="1352381" imgH="2742857" progId="Paint.Picture">
                  <p:embed/>
                  <p:pic>
                    <p:nvPicPr>
                      <p:cNvPr id="215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718050"/>
                        <a:ext cx="642938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AutoShape 11"/>
          <p:cNvSpPr>
            <a:spLocks noChangeArrowheads="1"/>
          </p:cNvSpPr>
          <p:nvPr/>
        </p:nvSpPr>
        <p:spPr bwMode="auto">
          <a:xfrm>
            <a:off x="5868988" y="5078413"/>
            <a:ext cx="863600" cy="576262"/>
          </a:xfrm>
          <a:prstGeom prst="leftRightArrow">
            <a:avLst>
              <a:gd name="adj1" fmla="val 50000"/>
              <a:gd name="adj2" fmla="val 299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1513" name="Picture 12" descr="j02055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63" y="4686300"/>
            <a:ext cx="13684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242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移动警务协同工作系统</a:t>
            </a:r>
            <a:endParaRPr lang="zh-CN" altLang="en-US" dirty="0"/>
          </a:p>
        </p:txBody>
      </p:sp>
      <p:pic>
        <p:nvPicPr>
          <p:cNvPr id="79875" name="Picture 3" descr="jt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39379"/>
            <a:ext cx="5449236" cy="3577853"/>
          </a:xfrm>
        </p:spPr>
      </p:pic>
    </p:spTree>
    <p:extLst>
      <p:ext uri="{BB962C8B-B14F-4D97-AF65-F5344CB8AC3E}">
        <p14:creationId xmlns:p14="http://schemas.microsoft.com/office/powerpoint/2010/main" val="38497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移动警务协同工作系统：信息流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lt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971550" y="1341438"/>
          <a:ext cx="7272338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位图图像" r:id="rId3" imgW="10552381" imgH="6485714" progId="Paint.Picture">
                  <p:embed/>
                </p:oleObj>
              </mc:Choice>
              <mc:Fallback>
                <p:oleObj name="位图图像" r:id="rId3" imgW="10552381" imgH="6485714" progId="Paint.Picture">
                  <p:embed/>
                  <p:pic>
                    <p:nvPicPr>
                      <p:cNvPr id="809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7272338" cy="489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5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移动警务协同工作系统：数据平台</a:t>
            </a:r>
            <a:endParaRPr lang="zh-CN" altLang="en-US" dirty="0"/>
          </a:p>
        </p:txBody>
      </p:sp>
      <p:pic>
        <p:nvPicPr>
          <p:cNvPr id="81923" name="Picture 3" descr="jt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54" y="1719263"/>
            <a:ext cx="5223092" cy="4411662"/>
          </a:xfrm>
        </p:spPr>
      </p:pic>
    </p:spTree>
    <p:extLst>
      <p:ext uri="{BB962C8B-B14F-4D97-AF65-F5344CB8AC3E}">
        <p14:creationId xmlns:p14="http://schemas.microsoft.com/office/powerpoint/2010/main" val="27637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移动警务协同工作系统</a:t>
            </a:r>
            <a:r>
              <a:rPr lang="zh-CN" altLang="zh-CN" smtClean="0"/>
              <a:t>：</a:t>
            </a:r>
            <a:r>
              <a:rPr lang="zh-CN" altLang="en-US" smtClean="0"/>
              <a:t>现场实时</a:t>
            </a:r>
            <a:endParaRPr lang="zh-CN" altLang="en-US" dirty="0"/>
          </a:p>
        </p:txBody>
      </p:sp>
      <p:graphicFrame>
        <p:nvGraphicFramePr>
          <p:cNvPr id="8294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72594" y="1484784"/>
          <a:ext cx="3081337" cy="441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5" name="位图图像" r:id="rId3" imgW="3266667" imgH="4676190" progId="Paint.Picture">
                  <p:embed/>
                </p:oleObj>
              </mc:Choice>
              <mc:Fallback>
                <p:oleObj name="位图图像" r:id="rId3" imgW="3266667" imgH="4676190" progId="Paint.Picture">
                  <p:embed/>
                  <p:pic>
                    <p:nvPicPr>
                      <p:cNvPr id="82947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4" y="1484784"/>
                        <a:ext cx="3081337" cy="441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818187" y="1770336"/>
          <a:ext cx="32670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位图图像" r:id="rId5" imgW="3266667" imgH="1848108" progId="Paint.Picture">
                  <p:embed/>
                </p:oleObj>
              </mc:Choice>
              <mc:Fallback>
                <p:oleObj name="位图图像" r:id="rId5" imgW="3266667" imgH="1848108" progId="Paint.Picture">
                  <p:embed/>
                  <p:pic>
                    <p:nvPicPr>
                      <p:cNvPr id="8294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5818187" y="1770336"/>
                        <a:ext cx="3267075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5"/>
          <p:cNvGraphicFramePr>
            <a:graphicFrameLocks/>
          </p:cNvGraphicFramePr>
          <p:nvPr/>
        </p:nvGraphicFramePr>
        <p:xfrm>
          <a:off x="3153931" y="1484784"/>
          <a:ext cx="32385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位图图像" r:id="rId7" imgW="3258005" imgH="4638095" progId="Paint.Picture">
                  <p:embed/>
                </p:oleObj>
              </mc:Choice>
              <mc:Fallback>
                <p:oleObj name="位图图像" r:id="rId7" imgW="3258005" imgH="4638095" progId="Paint.Picture">
                  <p:embed/>
                  <p:pic>
                    <p:nvPicPr>
                      <p:cNvPr id="8294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3153931" y="1484784"/>
                        <a:ext cx="3238500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Freeform 6"/>
          <p:cNvSpPr>
            <a:spLocks/>
          </p:cNvSpPr>
          <p:nvPr/>
        </p:nvSpPr>
        <p:spPr bwMode="ltGray">
          <a:xfrm>
            <a:off x="4427538" y="3351213"/>
            <a:ext cx="3024187" cy="527050"/>
          </a:xfrm>
          <a:custGeom>
            <a:avLst/>
            <a:gdLst>
              <a:gd name="T0" fmla="*/ 0 w 1905"/>
              <a:gd name="T1" fmla="*/ 0 h 332"/>
              <a:gd name="T2" fmla="*/ 2147483647 w 1905"/>
              <a:gd name="T3" fmla="*/ 2147483647 h 332"/>
              <a:gd name="T4" fmla="*/ 2147483647 w 1905"/>
              <a:gd name="T5" fmla="*/ 2147483647 h 332"/>
              <a:gd name="T6" fmla="*/ 0 60000 65536"/>
              <a:gd name="T7" fmla="*/ 0 60000 65536"/>
              <a:gd name="T8" fmla="*/ 0 60000 65536"/>
              <a:gd name="T9" fmla="*/ 0 w 1905"/>
              <a:gd name="T10" fmla="*/ 0 h 332"/>
              <a:gd name="T11" fmla="*/ 1905 w 1905"/>
              <a:gd name="T12" fmla="*/ 332 h 3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332">
                <a:moveTo>
                  <a:pt x="0" y="0"/>
                </a:moveTo>
                <a:cubicBezTo>
                  <a:pt x="23" y="151"/>
                  <a:pt x="46" y="302"/>
                  <a:pt x="363" y="317"/>
                </a:cubicBezTo>
                <a:cubicBezTo>
                  <a:pt x="680" y="332"/>
                  <a:pt x="1292" y="211"/>
                  <a:pt x="1905" y="9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1" name="Freeform 7"/>
          <p:cNvSpPr>
            <a:spLocks/>
          </p:cNvSpPr>
          <p:nvPr/>
        </p:nvSpPr>
        <p:spPr bwMode="ltGray">
          <a:xfrm rot="-382464">
            <a:off x="876300" y="2132013"/>
            <a:ext cx="3348038" cy="971550"/>
          </a:xfrm>
          <a:custGeom>
            <a:avLst/>
            <a:gdLst>
              <a:gd name="T0" fmla="*/ 0 w 2132"/>
              <a:gd name="T1" fmla="*/ 2147483647 h 295"/>
              <a:gd name="T2" fmla="*/ 2147483647 w 2132"/>
              <a:gd name="T3" fmla="*/ 2147483647 h 295"/>
              <a:gd name="T4" fmla="*/ 2147483647 w 2132"/>
              <a:gd name="T5" fmla="*/ 2147483647 h 295"/>
              <a:gd name="T6" fmla="*/ 0 60000 65536"/>
              <a:gd name="T7" fmla="*/ 0 60000 65536"/>
              <a:gd name="T8" fmla="*/ 0 60000 65536"/>
              <a:gd name="T9" fmla="*/ 0 w 2132"/>
              <a:gd name="T10" fmla="*/ 0 h 295"/>
              <a:gd name="T11" fmla="*/ 2132 w 2132"/>
              <a:gd name="T12" fmla="*/ 295 h 2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2" h="295">
                <a:moveTo>
                  <a:pt x="0" y="159"/>
                </a:moveTo>
                <a:cubicBezTo>
                  <a:pt x="140" y="79"/>
                  <a:pt x="280" y="0"/>
                  <a:pt x="635" y="23"/>
                </a:cubicBezTo>
                <a:cubicBezTo>
                  <a:pt x="990" y="46"/>
                  <a:pt x="1561" y="170"/>
                  <a:pt x="2132" y="295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移动警务协同工作系统：现场处理</a:t>
            </a:r>
            <a:endParaRPr lang="zh-CN" altLang="en-US" dirty="0"/>
          </a:p>
        </p:txBody>
      </p:sp>
      <p:pic>
        <p:nvPicPr>
          <p:cNvPr id="83971" name="Picture 2" descr="jt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1719263"/>
            <a:ext cx="5501181" cy="4411662"/>
          </a:xfrm>
        </p:spPr>
      </p:pic>
      <p:graphicFrame>
        <p:nvGraphicFramePr>
          <p:cNvPr id="839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788885"/>
              </p:ext>
            </p:extLst>
          </p:nvPr>
        </p:nvGraphicFramePr>
        <p:xfrm>
          <a:off x="104054" y="1722012"/>
          <a:ext cx="1735138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位图图像" r:id="rId4" imgW="3266667" imgH="4676190" progId="Paint.Picture">
                  <p:embed/>
                </p:oleObj>
              </mc:Choice>
              <mc:Fallback>
                <p:oleObj name="位图图像" r:id="rId4" imgW="3266667" imgH="4676190" progId="Paint.Picture">
                  <p:embed/>
                  <p:pic>
                    <p:nvPicPr>
                      <p:cNvPr id="8397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104054" y="1722012"/>
                        <a:ext cx="1735138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Text Box 5"/>
          <p:cNvSpPr txBox="1">
            <a:spLocks noChangeArrowheads="1"/>
          </p:cNvSpPr>
          <p:nvPr/>
        </p:nvSpPr>
        <p:spPr bwMode="ltGray">
          <a:xfrm>
            <a:off x="5365750" y="3487738"/>
            <a:ext cx="2051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Arial" panose="020B0604020202020204" pitchFamily="34" charset="0"/>
              </a:rPr>
              <a:t>嵌入式移动数据库</a:t>
            </a:r>
          </a:p>
        </p:txBody>
      </p:sp>
      <p:sp>
        <p:nvSpPr>
          <p:cNvPr id="83974" name="Freeform 6"/>
          <p:cNvSpPr>
            <a:spLocks/>
          </p:cNvSpPr>
          <p:nvPr/>
        </p:nvSpPr>
        <p:spPr bwMode="ltGray">
          <a:xfrm>
            <a:off x="960438" y="2349500"/>
            <a:ext cx="298450" cy="1223963"/>
          </a:xfrm>
          <a:custGeom>
            <a:avLst/>
            <a:gdLst>
              <a:gd name="T0" fmla="*/ 2147483647 w 188"/>
              <a:gd name="T1" fmla="*/ 0 h 771"/>
              <a:gd name="T2" fmla="*/ 2147483647 w 188"/>
              <a:gd name="T3" fmla="*/ 2147483647 h 771"/>
              <a:gd name="T4" fmla="*/ 2147483647 w 188"/>
              <a:gd name="T5" fmla="*/ 2147483647 h 771"/>
              <a:gd name="T6" fmla="*/ 0 60000 65536"/>
              <a:gd name="T7" fmla="*/ 0 60000 65536"/>
              <a:gd name="T8" fmla="*/ 0 60000 65536"/>
              <a:gd name="T9" fmla="*/ 0 w 188"/>
              <a:gd name="T10" fmla="*/ 0 h 771"/>
              <a:gd name="T11" fmla="*/ 188 w 188"/>
              <a:gd name="T12" fmla="*/ 771 h 7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8" h="771">
                <a:moveTo>
                  <a:pt x="143" y="0"/>
                </a:moveTo>
                <a:cubicBezTo>
                  <a:pt x="71" y="83"/>
                  <a:pt x="0" y="166"/>
                  <a:pt x="7" y="294"/>
                </a:cubicBezTo>
                <a:cubicBezTo>
                  <a:pt x="14" y="422"/>
                  <a:pt x="101" y="596"/>
                  <a:pt x="188" y="771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13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smtClean="0"/>
              <a:t>，请给出一种你感兴趣的嵌入式设备，从功能，性能，组成等方面说明它的特点。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ED2DF-2AE8-481E-8D91-C18B4ECC6C64}" type="datetime1">
              <a:rPr lang="zh-CN" altLang="en-US" smtClean="0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65339-60DE-4E5C-98B5-DBC04633CF99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46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79450" y="203200"/>
            <a:ext cx="4002088" cy="1214438"/>
          </a:xfrm>
        </p:spPr>
        <p:txBody>
          <a:bodyPr/>
          <a:lstStyle/>
          <a:p>
            <a:pPr eaLnBrk="1" hangingPunct="1"/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讲结束</a:t>
            </a:r>
          </a:p>
        </p:txBody>
      </p:sp>
      <p:sp>
        <p:nvSpPr>
          <p:cNvPr id="59397" name="Rectangle 1029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6494463" cy="4411662"/>
          </a:xfrm>
        </p:spPr>
        <p:txBody>
          <a:bodyPr/>
          <a:lstStyle/>
          <a:p>
            <a:pPr eaLnBrk="1" hangingPunct="1"/>
            <a:r>
              <a:rPr lang="zh-CN" altLang="en-US" smtClean="0"/>
              <a:t>谢谢</a:t>
            </a:r>
            <a:r>
              <a:rPr lang="en-US" altLang="zh-CN" smtClean="0"/>
              <a:t>!</a:t>
            </a:r>
          </a:p>
        </p:txBody>
      </p:sp>
      <p:sp>
        <p:nvSpPr>
          <p:cNvPr id="59394" name="日期占位符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E587EF-5738-4981-9619-4DD209B7691F}" type="datetime1">
              <a:rPr lang="zh-CN" altLang="en-US" sz="1000" smtClean="0">
                <a:latin typeface="Arial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2020/9/24</a:t>
            </a:fld>
            <a:endParaRPr lang="en-US" altLang="zh-CN" sz="1000" smtClean="0">
              <a:latin typeface="Arial" charset="0"/>
              <a:ea typeface="宋体" pitchFamily="2" charset="-122"/>
            </a:endParaRPr>
          </a:p>
        </p:txBody>
      </p:sp>
      <p:sp>
        <p:nvSpPr>
          <p:cNvPr id="593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4B29C0C-09BD-42A5-BBBD-F0D254DA4A4C}" type="slidenum">
              <a:rPr lang="en-US" altLang="zh-CN" sz="1000" smtClean="0">
                <a:latin typeface="Arial" charset="0"/>
                <a:ea typeface="宋体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000" smtClean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6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ED2DF-2AE8-481E-8D91-C18B4ECC6C64}" type="datetime1">
              <a:rPr lang="zh-CN" altLang="en-US" smtClean="0"/>
              <a:pPr>
                <a:defRPr/>
              </a:pPr>
              <a:t>2020/9/24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65339-60DE-4E5C-98B5-DBC04633CF9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21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(2/7)</a:t>
            </a:r>
          </a:p>
        </p:txBody>
      </p:sp>
      <p:sp>
        <p:nvSpPr>
          <p:cNvPr id="22531" name="Rectangle 10"/>
          <p:cNvSpPr>
            <a:spLocks noChangeArrowheads="1"/>
          </p:cNvSpPr>
          <p:nvPr/>
        </p:nvSpPr>
        <p:spPr bwMode="auto">
          <a:xfrm>
            <a:off x="735013" y="1706563"/>
            <a:ext cx="7940675" cy="280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嵌入式系统往往对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实时性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提出较高的要求。</a:t>
            </a:r>
          </a:p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实时系统：指系统能够在限定的响应时间内提供所需水平的服务。（</a:t>
            </a:r>
            <a:r>
              <a:rPr lang="en-US" altLang="zh-CN" b="1">
                <a:solidFill>
                  <a:schemeClr val="tx2"/>
                </a:solidFill>
                <a:latin typeface="Comic Sans MS" panose="030F0702030302020204" pitchFamily="66" charset="0"/>
              </a:rPr>
              <a:t>POSIX 1003.b</a:t>
            </a:r>
            <a:r>
              <a:rPr lang="en-US" altLang="zh-CN" b="1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）</a:t>
            </a:r>
          </a:p>
          <a:p>
            <a:pPr lvl="1" eaLnBrk="1" hangingPunct="1">
              <a:lnSpc>
                <a:spcPct val="12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嵌入式实时系统可分为：</a:t>
            </a:r>
          </a:p>
          <a:p>
            <a:pPr lvl="2" eaLnBrk="1" hangingPunct="1">
              <a:lnSpc>
                <a:spcPct val="120000"/>
              </a:lnSpc>
              <a:buSzPct val="95000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强实时型：响应时间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μs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ms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级；</a:t>
            </a:r>
          </a:p>
          <a:p>
            <a:pPr lvl="2" eaLnBrk="1" hangingPunct="1">
              <a:lnSpc>
                <a:spcPct val="120000"/>
              </a:lnSpc>
              <a:buSzPct val="95000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一般实时：响应时间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ms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～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级；</a:t>
            </a:r>
          </a:p>
          <a:p>
            <a:pPr lvl="2" eaLnBrk="1" hangingPunct="1">
              <a:lnSpc>
                <a:spcPct val="120000"/>
              </a:lnSpc>
              <a:buSzPct val="95000"/>
            </a:pP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弱实时型：响应时间</a:t>
            </a:r>
            <a:r>
              <a:rPr lang="en-US" altLang="zh-CN" sz="2000" b="1">
                <a:solidFill>
                  <a:schemeClr val="tx2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000" b="1">
                <a:solidFill>
                  <a:schemeClr val="tx2"/>
                </a:solidFill>
                <a:latin typeface="宋体" panose="02010600030101010101" pitchFamily="2" charset="-122"/>
              </a:rPr>
              <a:t>级以上。</a:t>
            </a:r>
          </a:p>
        </p:txBody>
      </p:sp>
    </p:spTree>
    <p:extLst>
      <p:ext uri="{BB962C8B-B14F-4D97-AF65-F5344CB8AC3E}">
        <p14:creationId xmlns:p14="http://schemas.microsoft.com/office/powerpoint/2010/main" val="39580094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(3/7)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735013" y="1635125"/>
            <a:ext cx="7437437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嵌入式系统中使用的操作系统一般是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实时操作系统</a:t>
            </a:r>
            <a:endParaRPr lang="en-US" altLang="zh-CN" sz="24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嵌入式实时操作系统数量众多，如：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VxWorks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Windows CE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pSOS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QNX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uc</a:t>
            </a:r>
            <a:r>
              <a:rPr lang="zh-CN" altLang="en-US" sz="2000">
                <a:solidFill>
                  <a:schemeClr val="tx2"/>
                </a:solidFill>
                <a:latin typeface="Comic Sans MS" panose="030F0702030302020204" pitchFamily="66" charset="0"/>
              </a:rPr>
              <a:t>／</a:t>
            </a: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OS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国产嵌入式实时操作系统，如：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HOPEN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DeltaOS</a:t>
            </a:r>
          </a:p>
          <a:p>
            <a:pPr lvl="1" eaLnBrk="1" hangingPunct="1"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Comic Sans MS" panose="030F0702030302020204" pitchFamily="66" charset="0"/>
              </a:rPr>
              <a:t>。。。</a:t>
            </a: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OS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zh-CN" altLang="en-US" sz="24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3556" name="Rectangle 10"/>
          <p:cNvSpPr>
            <a:spLocks noChangeArrowheads="1"/>
          </p:cNvSpPr>
          <p:nvPr/>
        </p:nvSpPr>
        <p:spPr bwMode="auto">
          <a:xfrm>
            <a:off x="633413" y="2138363"/>
            <a:ext cx="69627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endParaRPr lang="en-US" altLang="zh-CN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275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539750" y="333375"/>
            <a:ext cx="822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FF"/>
                </a:solidFill>
                <a:ea typeface="黑体" panose="02010609060101010101" pitchFamily="49" charset="-122"/>
              </a:rPr>
              <a:t>嵌入式系统与桌面通用系统的区别</a:t>
            </a:r>
            <a:r>
              <a:rPr lang="en-US" altLang="zh-CN" sz="3600" b="1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(4/7)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735013" y="1635125"/>
            <a:ext cx="7869237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嵌入式系统运行需要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高可靠性</a:t>
            </a: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保障，比桌面系统的故障容忍能力弱很多</a:t>
            </a:r>
            <a:endParaRPr lang="en-US" altLang="zh-CN" sz="2400" b="1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嵌入式系统需要忍受长时间、无人值守条件下的运行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嵌入式系统运行的环境恶劣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zh-CN" altLang="en-US" sz="2400" b="1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684213" y="3429000"/>
            <a:ext cx="7920037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6966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8596</TotalTime>
  <Words>3207</Words>
  <Application>Microsoft Office PowerPoint</Application>
  <PresentationFormat>全屏显示(4:3)</PresentationFormat>
  <Paragraphs>525</Paragraphs>
  <Slides>67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华文新魏</vt:lpstr>
      <vt:lpstr>宋体</vt:lpstr>
      <vt:lpstr>楷体_GB2312</vt:lpstr>
      <vt:lpstr>黑体</vt:lpstr>
      <vt:lpstr>Arial</vt:lpstr>
      <vt:lpstr>Calibri</vt:lpstr>
      <vt:lpstr>Comic Sans MS</vt:lpstr>
      <vt:lpstr>Tahoma</vt:lpstr>
      <vt:lpstr>Times New Roman</vt:lpstr>
      <vt:lpstr>Wingdings</vt:lpstr>
      <vt:lpstr>Network</vt:lpstr>
      <vt:lpstr>位图图像</vt:lpstr>
      <vt:lpstr>Visio</vt:lpstr>
      <vt:lpstr>第1章 嵌入式系统概论b</vt:lpstr>
      <vt:lpstr>PowerPoint 演示文稿</vt:lpstr>
      <vt:lpstr>PowerPoint 演示文稿</vt:lpstr>
      <vt:lpstr>什么是嵌入式系统？</vt:lpstr>
      <vt:lpstr>计算机应用领域的划分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嵌入式系统的发展历程</vt:lpstr>
      <vt:lpstr>PowerPoint 演示文稿</vt:lpstr>
      <vt:lpstr>PowerPoint 演示文稿</vt:lpstr>
      <vt:lpstr>PowerPoint 演示文稿</vt:lpstr>
      <vt:lpstr>PowerPoint 演示文稿</vt:lpstr>
      <vt:lpstr>两大分支</vt:lpstr>
      <vt:lpstr>嵌入式软件市场规模 </vt:lpstr>
      <vt:lpstr>全球分工与格局 </vt:lpstr>
      <vt:lpstr>PowerPoint 演示文稿</vt:lpstr>
      <vt:lpstr>嵌入式系统结构</vt:lpstr>
      <vt:lpstr>PowerPoint 演示文稿</vt:lpstr>
      <vt:lpstr>嵌入式系统构成</vt:lpstr>
      <vt:lpstr>PowerPoint 演示文稿</vt:lpstr>
      <vt:lpstr>嵌入式系统处理核心</vt:lpstr>
      <vt:lpstr>PowerPoint 演示文稿</vt:lpstr>
      <vt:lpstr>嵌入式处理核实例</vt:lpstr>
      <vt:lpstr>外围硬件设备（1/2）</vt:lpstr>
      <vt:lpstr>外围硬件设备（2/2）</vt:lpstr>
      <vt:lpstr>嵌入式操作系统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计算机系统的创新：桌面计算机</vt:lpstr>
      <vt:lpstr>计算机系统的创新： UMPC</vt:lpstr>
      <vt:lpstr>PowerPoint 演示文稿</vt:lpstr>
      <vt:lpstr>PowerPoint 演示文稿</vt:lpstr>
      <vt:lpstr>嵌入式技术的应用－PDA</vt:lpstr>
      <vt:lpstr>嵌入式技术的应用－PMP</vt:lpstr>
      <vt:lpstr>嵌入式技术的应用－办公用品</vt:lpstr>
      <vt:lpstr>嵌入式技术的应用－手表</vt:lpstr>
      <vt:lpstr>嵌入式技术的应用－运动玩具游戏</vt:lpstr>
      <vt:lpstr>嵌入式技术的应用－摄像器材</vt:lpstr>
      <vt:lpstr>嵌入式技术的应用－多媒体终端</vt:lpstr>
      <vt:lpstr>嵌入式技术的应用－家庭音响</vt:lpstr>
      <vt:lpstr>嵌入式技术的应用－电视</vt:lpstr>
      <vt:lpstr>嵌入式技术的应用－通讯设备</vt:lpstr>
      <vt:lpstr>嵌入式技术的应用－仪器仪表</vt:lpstr>
      <vt:lpstr>嵌入式技术的应用－交通相关</vt:lpstr>
      <vt:lpstr>嵌入式技术的应用－军工</vt:lpstr>
      <vt:lpstr>嵌入式技术的应用－新兴硬件</vt:lpstr>
      <vt:lpstr>嵌入式系统案例分析：嵌入式视频服务器</vt:lpstr>
      <vt:lpstr>移动警务协同工作系统</vt:lpstr>
      <vt:lpstr>移动警务协同工作系统：信息流</vt:lpstr>
      <vt:lpstr>移动警务协同工作系统：数据平台</vt:lpstr>
      <vt:lpstr>移动警务协同工作系统：现场实时</vt:lpstr>
      <vt:lpstr>移动警务协同工作系统：现场处理</vt:lpstr>
      <vt:lpstr>作业</vt:lpstr>
      <vt:lpstr>第1讲结束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YJX</dc:creator>
  <cp:lastModifiedBy>Windows 用户</cp:lastModifiedBy>
  <cp:revision>1074</cp:revision>
  <dcterms:created xsi:type="dcterms:W3CDTF">2003-07-17T11:59:53Z</dcterms:created>
  <dcterms:modified xsi:type="dcterms:W3CDTF">2020-09-24T03:58:02Z</dcterms:modified>
</cp:coreProperties>
</file>